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4" r:id="rId4"/>
    <p:sldId id="265" r:id="rId5"/>
    <p:sldId id="262" r:id="rId6"/>
    <p:sldId id="266" r:id="rId7"/>
    <p:sldId id="267" r:id="rId8"/>
    <p:sldId id="268" r:id="rId9"/>
    <p:sldId id="258" r:id="rId10"/>
    <p:sldId id="270" r:id="rId11"/>
    <p:sldId id="271" r:id="rId12"/>
    <p:sldId id="272" r:id="rId13"/>
    <p:sldId id="273" r:id="rId14"/>
    <p:sldId id="274" r:id="rId15"/>
  </p:sldIdLst>
  <p:sldSz cx="12192000" cy="6858000"/>
  <p:notesSz cx="10234613" cy="71040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25CA967-EAFE-4CFA-8257-DC744ABB49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9D388E1-E0F5-4510-894D-40D3866BF1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797550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9CEC9-9938-4A2C-84A7-997F6DDA9E8D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752280-A8F5-44A3-AD81-ADFD7EEAA6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748463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Semaine de la laïcité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4DF531E-3B41-446F-B078-06E87B1432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797550" y="6748463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ED494-F1D8-4A14-9585-ED8035E3DF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01198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97550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34E3D-A5CE-4F5B-9280-946AEB5273E3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84500" y="887413"/>
            <a:ext cx="4265613" cy="2398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023938" y="3419475"/>
            <a:ext cx="8186737" cy="27971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748463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Semaine de la laïcité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97550" y="6748463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77E74-E4B1-4CA4-8C16-26DA2C79CD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59800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576CFC-E3A3-447D-B02A-44DAA74FC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C1CF486-95F4-4433-8015-4C09A3ABE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4F258E-D5B7-41BD-A581-94921AB98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2CE83-2B9B-4FBE-8FD7-8015E1321A17}" type="datetime1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03A3B5-2FA2-4D60-9DF1-B58D18575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 la laïcité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90A5E8-1ADA-4D6F-A4C2-23AD730D0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ED0A-1127-4215-89B1-8FD8B95FB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48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9FAB3-01FF-46BC-8289-7C92DC834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B327936-D25A-4B12-8947-4D0289355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CC04F1-77BB-4A9C-BC71-05CA0BD17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9145-4783-4CCB-8777-72C0D3D3F2AF}" type="datetime1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325A75-EFDD-4D4C-8E64-956E1C655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 la laïcité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27B99D-7F33-41D2-B512-F9689DA01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ED0A-1127-4215-89B1-8FD8B95FB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82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6EAE4C5-BDF2-418C-A146-4A7920317A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A800C38-FBEA-4799-919C-E341BC8D0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9A4ACF-BD96-4189-94DB-2EE1BA763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6E0D-D49C-4790-97A3-353F01365191}" type="datetime1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3C37CB-599E-46D5-880A-6FA1AE7BF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 la laïcité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72F04B-8787-4649-B549-95A732B5A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ED0A-1127-4215-89B1-8FD8B95FB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62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7995CD-A9CE-422B-B8E9-9072EEC68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D961F7-3A8A-4177-8EEE-5A3ED3CCF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843FDF-01DB-429B-BF0A-42A397F1B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535D-C0BA-4775-9B2C-3471FE80B889}" type="datetime1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F33A77-1DD0-4CD8-AEC8-1621E2599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 la laïcité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DDD51D-8DED-427E-B78B-83D981C89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ED0A-1127-4215-89B1-8FD8B95FB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04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FCC034-097B-4A24-812B-53ECA045E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63D78A-9D93-4143-B680-B057B7C52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CE8105-686D-4E8A-BC7C-AA35D2320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D3BD-A542-4A24-A859-5E4F757216D4}" type="datetime1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8446ED-11B8-4877-82A9-05AB5331C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 la laïcité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CB5456-E8C0-46DA-B14B-AA0509810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ED0A-1127-4215-89B1-8FD8B95FB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63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CADEAA-2276-4A8C-B55E-7925EFDA5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DE15C8-206A-4C92-BA10-3233A778B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212180A-1D51-4D4C-A250-2341BA0E2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5A9C53-3310-4203-B580-F9B8E8A11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4DBE-7F61-4CB5-8578-16F515E15C07}" type="datetime1">
              <a:rPr lang="fr-FR" smtClean="0"/>
              <a:t>11/01/2021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58BA04-A72D-4749-B229-004B15CAE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 la laïcité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6162511-AE82-44E3-B455-7DBA0A10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ED0A-1127-4215-89B1-8FD8B95FB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87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8D5D45-742C-4681-B5CB-91EFC6D44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F5391B5-2854-4E6E-ADD8-394705D7E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30BF50C-8083-4B83-B4BD-747013642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BE42FEF-31CB-4878-AB5E-C63656E4EA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7015338-3BF4-4619-AD6A-EFB0DD5B72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B966286-E8FB-460D-B914-A41586E3E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B32B-5596-4380-82F5-B555801ACC7E}" type="datetime1">
              <a:rPr lang="fr-FR" smtClean="0"/>
              <a:t>11/01/2021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F6C673A-F0BD-4594-A011-0E18CFCB5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 la laïcité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F3B69C7-7A83-4149-ADB1-873A4D641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ED0A-1127-4215-89B1-8FD8B95FB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905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7BEBD0-CDBA-4319-8BAE-CA0AB0734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69D08ED-D3AC-4182-B74E-964606941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A97DC-C575-4E73-A2EC-D4A7E4DE9BE9}" type="datetime1">
              <a:rPr lang="fr-FR" smtClean="0"/>
              <a:t>11/01/2021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C082EB4-4963-4184-87E7-F602C4841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 la laïcité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8D40645-CED2-41B3-BA1F-4CD6341B9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ED0A-1127-4215-89B1-8FD8B95FB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20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072AF26-D804-4676-B77F-6C587F71E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9A84-186E-4C44-BA53-9C34660F9355}" type="datetime1">
              <a:rPr lang="fr-FR" smtClean="0"/>
              <a:t>11/01/2021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A73A679-6BCA-4CDF-ADE6-BD10A7F72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 la laïcité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1BEC3D-A61C-4B7B-9B92-EEF039CA1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ED0A-1127-4215-89B1-8FD8B95FB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12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24810C-B0F2-41FE-8CC0-B0D99B64E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6D67BE-0595-4954-B76B-B9306CDAF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E5947C4-4957-4A2B-BE45-1C3A5E1C4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A0F311-6867-461E-8DE0-69D07E10F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6C5F-97B3-4F74-832E-A070CF718E12}" type="datetime1">
              <a:rPr lang="fr-FR" smtClean="0"/>
              <a:t>11/01/2021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F13E13-8F47-4F57-8386-9C5D266F0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 la laïcité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710D22A-3D48-418F-8548-5D23E59B4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ED0A-1127-4215-89B1-8FD8B95FB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48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0D6CB5-0196-4713-9357-D69EE6ED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C58D52D-0371-4910-A75F-260988BA9C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7E57DDB-560B-4CEC-928A-DD35EDDEC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F184CE-A1C1-47F8-AF02-2E117ECF4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C3F7-7E01-4D18-9F97-4B73504EB507}" type="datetime1">
              <a:rPr lang="fr-FR" smtClean="0"/>
              <a:t>11/01/2021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F87577-E9D0-4EEA-8276-3C3BD1F1A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 la laïcité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6A5E1E-175C-4E92-8872-3DC9C8857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ED0A-1127-4215-89B1-8FD8B95FB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47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17501AD-39E4-4C53-B8B2-9FA751BF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EE8E1B-7563-4D1B-AEBA-28299E107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243662-DBA6-4DC6-ABBA-5389D04FDB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F2D3A-0255-4126-A1E5-B36195B4B58F}" type="datetime1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4D7C9D-AE82-4455-9C8A-58C8EA7552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Semaine de la laïcité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8F9315-AF7D-4B68-8AF4-B09C73A256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0ED0A-1127-4215-89B1-8FD8B95FB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65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DD73A1-FFC8-49D2-9866-78FF4266C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9531" y="1122363"/>
            <a:ext cx="9849395" cy="23876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Cycle </a:t>
            </a:r>
            <a:r>
              <a:rPr lang="fr-FR" dirty="0" smtClean="0"/>
              <a:t>3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Domaines scientifiques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D18EC2-2661-4462-9A74-2352F2E140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800" dirty="0"/>
              <a:t>Croire ou </a:t>
            </a:r>
            <a:r>
              <a:rPr lang="fr-FR" sz="4800" dirty="0" smtClean="0"/>
              <a:t>savoir ?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3577032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Enfants De L'école De Dessin Animé Avec Tableau | Vecteur Premium">
            <a:extLst>
              <a:ext uri="{FF2B5EF4-FFF2-40B4-BE49-F238E27FC236}">
                <a16:creationId xmlns:a16="http://schemas.microsoft.com/office/drawing/2014/main" id="{0047B48F-D2BE-474D-8A6E-44B4EF192D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48" t="12966" r="-1" b="13108"/>
          <a:stretch/>
        </p:blipFill>
        <p:spPr bwMode="auto">
          <a:xfrm>
            <a:off x="1151111" y="0"/>
            <a:ext cx="946168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A1FF4DA-3AEA-4A20-9402-41712143BEE3}"/>
              </a:ext>
            </a:extLst>
          </p:cNvPr>
          <p:cNvSpPr/>
          <p:nvPr/>
        </p:nvSpPr>
        <p:spPr>
          <a:xfrm>
            <a:off x="5096165" y="2168526"/>
            <a:ext cx="1999669" cy="1835148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Bulle narrative : ronde 4">
            <a:extLst>
              <a:ext uri="{FF2B5EF4-FFF2-40B4-BE49-F238E27FC236}">
                <a16:creationId xmlns:a16="http://schemas.microsoft.com/office/drawing/2014/main" id="{EDD31951-CD14-4DC8-A97E-540D449532B8}"/>
              </a:ext>
            </a:extLst>
          </p:cNvPr>
          <p:cNvSpPr/>
          <p:nvPr/>
        </p:nvSpPr>
        <p:spPr>
          <a:xfrm>
            <a:off x="108499" y="736602"/>
            <a:ext cx="2409077" cy="1706561"/>
          </a:xfrm>
          <a:prstGeom prst="wedgeEllipseCallout">
            <a:avLst>
              <a:gd name="adj1" fmla="val 57926"/>
              <a:gd name="adj2" fmla="val 13511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Il y a bien 4 angles droits.</a:t>
            </a:r>
          </a:p>
        </p:txBody>
      </p:sp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47BBD355-4A90-4F7E-A4E4-AFA0C75A7E0A}"/>
              </a:ext>
            </a:extLst>
          </p:cNvPr>
          <p:cNvSpPr/>
          <p:nvPr/>
        </p:nvSpPr>
        <p:spPr>
          <a:xfrm>
            <a:off x="10018065" y="1465760"/>
            <a:ext cx="2173935" cy="1706562"/>
          </a:xfrm>
          <a:prstGeom prst="wedgeEllipseCallout">
            <a:avLst>
              <a:gd name="adj1" fmla="val -54431"/>
              <a:gd name="adj2" fmla="val 87541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Mais les côtés n’ont pas tous la même longueur !</a:t>
            </a:r>
          </a:p>
        </p:txBody>
      </p:sp>
      <p:sp>
        <p:nvSpPr>
          <p:cNvPr id="8" name="Triangle rectangle 7">
            <a:extLst>
              <a:ext uri="{FF2B5EF4-FFF2-40B4-BE49-F238E27FC236}">
                <a16:creationId xmlns:a16="http://schemas.microsoft.com/office/drawing/2014/main" id="{BFBC8F3B-8B50-465D-A8BB-9512645552C3}"/>
              </a:ext>
            </a:extLst>
          </p:cNvPr>
          <p:cNvSpPr/>
          <p:nvPr/>
        </p:nvSpPr>
        <p:spPr>
          <a:xfrm>
            <a:off x="3700463" y="3014663"/>
            <a:ext cx="685800" cy="757237"/>
          </a:xfrm>
          <a:prstGeom prst="rtTriangle">
            <a:avLst/>
          </a:prstGeom>
          <a:noFill/>
          <a:ln w="635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2" name="Picture 4" descr="les outils de tracé de géométrie.plane ..">
            <a:extLst>
              <a:ext uri="{FF2B5EF4-FFF2-40B4-BE49-F238E27FC236}">
                <a16:creationId xmlns:a16="http://schemas.microsoft.com/office/drawing/2014/main" id="{89751B0E-CADD-44A9-B281-610AF64EED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2" t="19864" r="2287" b="19524"/>
          <a:stretch/>
        </p:blipFill>
        <p:spPr bwMode="auto">
          <a:xfrm rot="18569822">
            <a:off x="7692103" y="3676745"/>
            <a:ext cx="1982320" cy="24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897A30D5-DC20-4D43-83BB-1D596319E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 la laïcité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A9E7F63-C687-45E7-867B-CAE1920ECEE9}"/>
              </a:ext>
            </a:extLst>
          </p:cNvPr>
          <p:cNvSpPr txBox="1"/>
          <p:nvPr/>
        </p:nvSpPr>
        <p:spPr>
          <a:xfrm>
            <a:off x="3818020" y="736602"/>
            <a:ext cx="41397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Un carré doit avoir :</a:t>
            </a:r>
          </a:p>
          <a:p>
            <a:r>
              <a:rPr lang="fr-FR" dirty="0">
                <a:solidFill>
                  <a:schemeClr val="bg1"/>
                </a:solidFill>
              </a:rPr>
              <a:t>- 4 côtés qui sont des segments de droite</a:t>
            </a:r>
          </a:p>
          <a:p>
            <a:r>
              <a:rPr lang="fr-FR" dirty="0">
                <a:solidFill>
                  <a:schemeClr val="bg1"/>
                </a:solidFill>
              </a:rPr>
              <a:t>- 4 angles droits</a:t>
            </a:r>
          </a:p>
          <a:p>
            <a:r>
              <a:rPr lang="fr-FR" dirty="0">
                <a:solidFill>
                  <a:schemeClr val="bg1"/>
                </a:solidFill>
              </a:rPr>
              <a:t>- 4 côtés de même longueur.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42D9B6EE-281E-4560-82EE-97A448F6A0D6}"/>
              </a:ext>
            </a:extLst>
          </p:cNvPr>
          <p:cNvSpPr txBox="1">
            <a:spLocks/>
          </p:cNvSpPr>
          <p:nvPr/>
        </p:nvSpPr>
        <p:spPr>
          <a:xfrm>
            <a:off x="604838" y="50466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/>
              <a:t>Conclusion ?</a:t>
            </a:r>
          </a:p>
        </p:txBody>
      </p:sp>
    </p:spTree>
    <p:extLst>
      <p:ext uri="{BB962C8B-B14F-4D97-AF65-F5344CB8AC3E}">
        <p14:creationId xmlns:p14="http://schemas.microsoft.com/office/powerpoint/2010/main" val="1640015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4" descr="Enfants De L'école De Dessin Animé Avec Tableau | Vecteur Premium">
            <a:extLst>
              <a:ext uri="{FF2B5EF4-FFF2-40B4-BE49-F238E27FC236}">
                <a16:creationId xmlns:a16="http://schemas.microsoft.com/office/drawing/2014/main" id="{2FC32878-91C2-4557-AD50-A0AD28A680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48" t="12966" r="-1" b="13108"/>
          <a:stretch/>
        </p:blipFill>
        <p:spPr bwMode="auto">
          <a:xfrm>
            <a:off x="3641511" y="184094"/>
            <a:ext cx="7231277" cy="515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Personnage De Dessin Animé Avec Une Présentation De L'homme Sur La Carte.  Enseignant Ou Lecteur Montrant La Carte Avec Pointeur. Illustration Plate |  Vecteur Premium">
            <a:extLst>
              <a:ext uri="{FF2B5EF4-FFF2-40B4-BE49-F238E27FC236}">
                <a16:creationId xmlns:a16="http://schemas.microsoft.com/office/drawing/2014/main" id="{43E0C465-1462-4182-ACC0-2EB735757F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93" t="17900" b="7841"/>
          <a:stretch/>
        </p:blipFill>
        <p:spPr bwMode="auto">
          <a:xfrm flipH="1">
            <a:off x="113335" y="1885950"/>
            <a:ext cx="3338949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A43E4CB-8B7A-4734-A8E0-4751D52FA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8288" y="554352"/>
            <a:ext cx="5003548" cy="511675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bg1"/>
                </a:solidFill>
              </a:rPr>
              <a:t>Leçon de géométrie…</a:t>
            </a:r>
          </a:p>
        </p:txBody>
      </p:sp>
      <p:pic>
        <p:nvPicPr>
          <p:cNvPr id="1026" name="Picture 2" descr="Dessin Ecole Etudiant Enfant Dessin animé, Iy, enfant, main png | PNGEgg">
            <a:extLst>
              <a:ext uri="{FF2B5EF4-FFF2-40B4-BE49-F238E27FC236}">
                <a16:creationId xmlns:a16="http://schemas.microsoft.com/office/drawing/2014/main" id="{049A837F-5FB7-4D17-85DA-798E51DC30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2" r="27754"/>
          <a:stretch/>
        </p:blipFill>
        <p:spPr bwMode="auto">
          <a:xfrm flipH="1">
            <a:off x="2643382" y="5034863"/>
            <a:ext cx="1654487" cy="18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ersonnages - Page 80 | Clipart école, Image école, Dessin enfant">
            <a:extLst>
              <a:ext uri="{FF2B5EF4-FFF2-40B4-BE49-F238E27FC236}">
                <a16:creationId xmlns:a16="http://schemas.microsoft.com/office/drawing/2014/main" id="{2E1CB7EE-C499-47E0-AFDE-C053AC91A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85859" y="4698525"/>
            <a:ext cx="1385180" cy="1967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37B6703-BB80-4A51-BDF1-7A365C5D746B}"/>
              </a:ext>
            </a:extLst>
          </p:cNvPr>
          <p:cNvSpPr/>
          <p:nvPr/>
        </p:nvSpPr>
        <p:spPr>
          <a:xfrm>
            <a:off x="6008317" y="1971675"/>
            <a:ext cx="1999669" cy="1835148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Bulle narrative : ronde 4">
            <a:extLst>
              <a:ext uri="{FF2B5EF4-FFF2-40B4-BE49-F238E27FC236}">
                <a16:creationId xmlns:a16="http://schemas.microsoft.com/office/drawing/2014/main" id="{0137A3E0-EDEC-4419-94A6-EE9BF8383E44}"/>
              </a:ext>
            </a:extLst>
          </p:cNvPr>
          <p:cNvSpPr/>
          <p:nvPr/>
        </p:nvSpPr>
        <p:spPr>
          <a:xfrm>
            <a:off x="2000250" y="75818"/>
            <a:ext cx="2611690" cy="2943225"/>
          </a:xfrm>
          <a:prstGeom prst="wedgeEllipseCallout">
            <a:avLst>
              <a:gd name="adj1" fmla="val -60641"/>
              <a:gd name="adj2" fmla="val 39685"/>
            </a:avLst>
          </a:prstGeom>
          <a:noFill/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Maintenant, on SAIT que ce n’est pas un carré. Mais alors, qu’est-ce que c’est ?</a:t>
            </a:r>
          </a:p>
        </p:txBody>
      </p:sp>
      <p:pic>
        <p:nvPicPr>
          <p:cNvPr id="1048" name="Picture 24" descr="Colier Assis à Son Bureau De L'école. Vecteur élèves De Personnage De Dessin  Animé. Clip Art Libres De Droits , Vecteurs Et Illustration. Image 61411840.">
            <a:extLst>
              <a:ext uri="{FF2B5EF4-FFF2-40B4-BE49-F238E27FC236}">
                <a16:creationId xmlns:a16="http://schemas.microsoft.com/office/drawing/2014/main" id="{8FA03A85-98BE-4920-BDB4-B3BDA3CE89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2" t="12713" r="10114" b="9165"/>
          <a:stretch/>
        </p:blipFill>
        <p:spPr bwMode="auto">
          <a:xfrm flipH="1">
            <a:off x="5256000" y="4658400"/>
            <a:ext cx="1736663" cy="218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FEF9877-F2A3-49CF-9873-D1CABAA9FFB0}"/>
              </a:ext>
            </a:extLst>
          </p:cNvPr>
          <p:cNvCxnSpPr/>
          <p:nvPr/>
        </p:nvCxnSpPr>
        <p:spPr>
          <a:xfrm flipV="1">
            <a:off x="3446885" y="2499925"/>
            <a:ext cx="2160349" cy="98583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757437B-4FBE-4A0F-8AF9-E720F778C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 la laïcité</a:t>
            </a:r>
          </a:p>
        </p:txBody>
      </p:sp>
    </p:spTree>
    <p:extLst>
      <p:ext uri="{BB962C8B-B14F-4D97-AF65-F5344CB8AC3E}">
        <p14:creationId xmlns:p14="http://schemas.microsoft.com/office/powerpoint/2010/main" val="790005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4" descr="Enfants De L'école De Dessin Animé Avec Tableau | Vecteur Premium">
            <a:extLst>
              <a:ext uri="{FF2B5EF4-FFF2-40B4-BE49-F238E27FC236}">
                <a16:creationId xmlns:a16="http://schemas.microsoft.com/office/drawing/2014/main" id="{2FC32878-91C2-4557-AD50-A0AD28A680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48" t="12966" r="-1" b="13108"/>
          <a:stretch/>
        </p:blipFill>
        <p:spPr bwMode="auto">
          <a:xfrm>
            <a:off x="3641511" y="184094"/>
            <a:ext cx="7231277" cy="515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Personnage De Dessin Animé Avec Une Présentation De L'homme Sur La Carte.  Enseignant Ou Lecteur Montrant La Carte Avec Pointeur. Illustration Plate |  Vecteur Premium">
            <a:extLst>
              <a:ext uri="{FF2B5EF4-FFF2-40B4-BE49-F238E27FC236}">
                <a16:creationId xmlns:a16="http://schemas.microsoft.com/office/drawing/2014/main" id="{43E0C465-1462-4182-ACC0-2EB735757F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93" t="17900" b="7841"/>
          <a:stretch/>
        </p:blipFill>
        <p:spPr bwMode="auto">
          <a:xfrm flipH="1">
            <a:off x="113335" y="1885950"/>
            <a:ext cx="3338949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A43E4CB-8B7A-4734-A8E0-4751D52FA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8288" y="554352"/>
            <a:ext cx="5003548" cy="511675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bg1"/>
                </a:solidFill>
              </a:rPr>
              <a:t>Leçon de géométrie…</a:t>
            </a:r>
          </a:p>
        </p:txBody>
      </p:sp>
      <p:pic>
        <p:nvPicPr>
          <p:cNvPr id="1026" name="Picture 2" descr="Dessin Ecole Etudiant Enfant Dessin animé, Iy, enfant, main png | PNGEgg">
            <a:extLst>
              <a:ext uri="{FF2B5EF4-FFF2-40B4-BE49-F238E27FC236}">
                <a16:creationId xmlns:a16="http://schemas.microsoft.com/office/drawing/2014/main" id="{049A837F-5FB7-4D17-85DA-798E51DC30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2" r="27754"/>
          <a:stretch/>
        </p:blipFill>
        <p:spPr bwMode="auto">
          <a:xfrm flipH="1">
            <a:off x="2643382" y="5034863"/>
            <a:ext cx="1654487" cy="18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ersonnages - Page 80 | Clipart école, Image école, Dessin enfant">
            <a:extLst>
              <a:ext uri="{FF2B5EF4-FFF2-40B4-BE49-F238E27FC236}">
                <a16:creationId xmlns:a16="http://schemas.microsoft.com/office/drawing/2014/main" id="{2E1CB7EE-C499-47E0-AFDE-C053AC91A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85859" y="4698525"/>
            <a:ext cx="1385180" cy="1967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37B6703-BB80-4A51-BDF1-7A365C5D746B}"/>
              </a:ext>
            </a:extLst>
          </p:cNvPr>
          <p:cNvSpPr/>
          <p:nvPr/>
        </p:nvSpPr>
        <p:spPr>
          <a:xfrm>
            <a:off x="6008317" y="1971675"/>
            <a:ext cx="1999669" cy="1835148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48" name="Picture 24" descr="Colier Assis à Son Bureau De L'école. Vecteur élèves De Personnage De Dessin  Animé. Clip Art Libres De Droits , Vecteurs Et Illustration. Image 61411840.">
            <a:extLst>
              <a:ext uri="{FF2B5EF4-FFF2-40B4-BE49-F238E27FC236}">
                <a16:creationId xmlns:a16="http://schemas.microsoft.com/office/drawing/2014/main" id="{8FA03A85-98BE-4920-BDB4-B3BDA3CE89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2" t="12713" r="10114" b="9165"/>
          <a:stretch/>
        </p:blipFill>
        <p:spPr bwMode="auto">
          <a:xfrm flipH="1">
            <a:off x="5256000" y="4658400"/>
            <a:ext cx="1736663" cy="218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FEF9877-F2A3-49CF-9873-D1CABAA9FFB0}"/>
              </a:ext>
            </a:extLst>
          </p:cNvPr>
          <p:cNvCxnSpPr/>
          <p:nvPr/>
        </p:nvCxnSpPr>
        <p:spPr>
          <a:xfrm flipV="1">
            <a:off x="3446885" y="2499925"/>
            <a:ext cx="2160349" cy="98583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Bulle narrative : ronde 2">
            <a:extLst>
              <a:ext uri="{FF2B5EF4-FFF2-40B4-BE49-F238E27FC236}">
                <a16:creationId xmlns:a16="http://schemas.microsoft.com/office/drawing/2014/main" id="{D4136FE5-BB1A-4EFA-985D-C1B2065EFFDD}"/>
              </a:ext>
            </a:extLst>
          </p:cNvPr>
          <p:cNvSpPr/>
          <p:nvPr/>
        </p:nvSpPr>
        <p:spPr>
          <a:xfrm>
            <a:off x="7974040" y="3298973"/>
            <a:ext cx="2800350" cy="1309023"/>
          </a:xfrm>
          <a:prstGeom prst="wedgeEllipseCallout">
            <a:avLst>
              <a:gd name="adj1" fmla="val 11489"/>
              <a:gd name="adj2" fmla="val 111950"/>
            </a:avLst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Je SAIS ! 4 côtés droits, 4 angles droits, c’est un rectangle !</a:t>
            </a:r>
          </a:p>
        </p:txBody>
      </p:sp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C24FAFDB-22FF-4BA6-98F4-F037618DB8C3}"/>
              </a:ext>
            </a:extLst>
          </p:cNvPr>
          <p:cNvSpPr/>
          <p:nvPr/>
        </p:nvSpPr>
        <p:spPr>
          <a:xfrm>
            <a:off x="6657976" y="4400550"/>
            <a:ext cx="2453555" cy="2264846"/>
          </a:xfrm>
          <a:prstGeom prst="wedgeEllipseCallout">
            <a:avLst>
              <a:gd name="adj1" fmla="val -65216"/>
              <a:gd name="adj2" fmla="val -9821"/>
            </a:avLst>
          </a:prstGeom>
          <a:solidFill>
            <a:schemeClr val="accent1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Cette fois, Dédé a raison de dire qu’il SAIT. La PREUVE est faite que c’est un rectangle, mais pas un carré</a:t>
            </a:r>
            <a:r>
              <a:rPr lang="fr-FR" dirty="0"/>
              <a:t>.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A09D821-D4F5-496D-BB61-21ACCF456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 la laïcité</a:t>
            </a:r>
          </a:p>
        </p:txBody>
      </p:sp>
    </p:spTree>
    <p:extLst>
      <p:ext uri="{BB962C8B-B14F-4D97-AF65-F5344CB8AC3E}">
        <p14:creationId xmlns:p14="http://schemas.microsoft.com/office/powerpoint/2010/main" val="3666302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3332214F-70F4-471B-AEDE-A39C1C079291}"/>
              </a:ext>
            </a:extLst>
          </p:cNvPr>
          <p:cNvSpPr txBox="1"/>
          <p:nvPr/>
        </p:nvSpPr>
        <p:spPr>
          <a:xfrm>
            <a:off x="4538662" y="3431144"/>
            <a:ext cx="3000375" cy="230832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SAVOIR</a:t>
            </a:r>
          </a:p>
          <a:p>
            <a:pPr algn="ctr"/>
            <a:r>
              <a:rPr lang="fr-FR" sz="7200" dirty="0"/>
              <a:t>(verbe)</a:t>
            </a:r>
          </a:p>
        </p:txBody>
      </p:sp>
      <p:sp>
        <p:nvSpPr>
          <p:cNvPr id="7" name="Légende : flèche courbée 6">
            <a:extLst>
              <a:ext uri="{FF2B5EF4-FFF2-40B4-BE49-F238E27FC236}">
                <a16:creationId xmlns:a16="http://schemas.microsoft.com/office/drawing/2014/main" id="{14B2AF74-B09C-4FED-9B6F-623DC57E816F}"/>
              </a:ext>
            </a:extLst>
          </p:cNvPr>
          <p:cNvSpPr/>
          <p:nvPr/>
        </p:nvSpPr>
        <p:spPr>
          <a:xfrm>
            <a:off x="8386762" y="328614"/>
            <a:ext cx="3629026" cy="1385887"/>
          </a:xfrm>
          <a:prstGeom prst="borderCallout2">
            <a:avLst>
              <a:gd name="adj1" fmla="val 18750"/>
              <a:gd name="adj2" fmla="val -1190"/>
              <a:gd name="adj3" fmla="val 18750"/>
              <a:gd name="adj4" fmla="val -16667"/>
              <a:gd name="adj5" fmla="val 282602"/>
              <a:gd name="adj6" fmla="val -280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rgbClr val="C00000"/>
                </a:solidFill>
              </a:rPr>
              <a:t>De la même famille</a:t>
            </a:r>
          </a:p>
          <a:p>
            <a:r>
              <a:rPr lang="fr-FR" sz="2400" dirty="0"/>
              <a:t>Le savoir (nom)</a:t>
            </a:r>
          </a:p>
          <a:p>
            <a:r>
              <a:rPr lang="fr-FR" sz="2400" dirty="0"/>
              <a:t>Un savant (nom)</a:t>
            </a:r>
          </a:p>
        </p:txBody>
      </p:sp>
      <p:sp>
        <p:nvSpPr>
          <p:cNvPr id="8" name="Légende : flèche courbée 7">
            <a:extLst>
              <a:ext uri="{FF2B5EF4-FFF2-40B4-BE49-F238E27FC236}">
                <a16:creationId xmlns:a16="http://schemas.microsoft.com/office/drawing/2014/main" id="{BEBFE522-15DE-4BEB-8D36-98C3E2CDCB53}"/>
              </a:ext>
            </a:extLst>
          </p:cNvPr>
          <p:cNvSpPr/>
          <p:nvPr/>
        </p:nvSpPr>
        <p:spPr>
          <a:xfrm>
            <a:off x="257175" y="150020"/>
            <a:ext cx="3433761" cy="1693067"/>
          </a:xfrm>
          <a:prstGeom prst="borderCallout2">
            <a:avLst>
              <a:gd name="adj1" fmla="val 24936"/>
              <a:gd name="adj2" fmla="val 100715"/>
              <a:gd name="adj3" fmla="val 26998"/>
              <a:gd name="adj4" fmla="val 117142"/>
              <a:gd name="adj5" fmla="val 303221"/>
              <a:gd name="adj6" fmla="val 1257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rgbClr val="C00000"/>
                </a:solidFill>
              </a:rPr>
              <a:t>Des sens proches</a:t>
            </a:r>
          </a:p>
          <a:p>
            <a:pPr marL="285750" indent="-285750">
              <a:buFontTx/>
              <a:buChar char="-"/>
            </a:pPr>
            <a:r>
              <a:rPr lang="fr-FR" sz="2400" dirty="0"/>
              <a:t>Avoir une connaissance</a:t>
            </a:r>
          </a:p>
          <a:p>
            <a:pPr marL="285750" indent="-285750">
              <a:buFontTx/>
              <a:buChar char="-"/>
            </a:pPr>
            <a:r>
              <a:rPr lang="fr-FR" sz="2400" dirty="0"/>
              <a:t>Avoir en mémoire</a:t>
            </a:r>
          </a:p>
        </p:txBody>
      </p:sp>
      <p:sp>
        <p:nvSpPr>
          <p:cNvPr id="9" name="Légende : flèche courbée 8">
            <a:extLst>
              <a:ext uri="{FF2B5EF4-FFF2-40B4-BE49-F238E27FC236}">
                <a16:creationId xmlns:a16="http://schemas.microsoft.com/office/drawing/2014/main" id="{B480296B-59DD-41F9-B862-50C9F949A4FC}"/>
              </a:ext>
            </a:extLst>
          </p:cNvPr>
          <p:cNvSpPr/>
          <p:nvPr/>
        </p:nvSpPr>
        <p:spPr>
          <a:xfrm>
            <a:off x="257175" y="2428876"/>
            <a:ext cx="3433761" cy="1693068"/>
          </a:xfrm>
          <a:prstGeom prst="borderCallout2">
            <a:avLst>
              <a:gd name="adj1" fmla="val 40400"/>
              <a:gd name="adj2" fmla="val 104048"/>
              <a:gd name="adj3" fmla="val 45554"/>
              <a:gd name="adj4" fmla="val 112856"/>
              <a:gd name="adj5" fmla="val 160953"/>
              <a:gd name="adj6" fmla="val 1257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rgbClr val="C00000"/>
                </a:solidFill>
              </a:rPr>
              <a:t>Synonymes</a:t>
            </a:r>
          </a:p>
          <a:p>
            <a:r>
              <a:rPr lang="fr-FR" sz="2400" dirty="0"/>
              <a:t>Connaître</a:t>
            </a:r>
          </a:p>
          <a:p>
            <a:r>
              <a:rPr lang="fr-FR" sz="2400" dirty="0"/>
              <a:t>Avoir la preuve</a:t>
            </a:r>
          </a:p>
          <a:p>
            <a:r>
              <a:rPr lang="fr-FR" sz="2400" dirty="0"/>
              <a:t>Retenir</a:t>
            </a:r>
          </a:p>
        </p:txBody>
      </p:sp>
      <p:sp>
        <p:nvSpPr>
          <p:cNvPr id="10" name="Légende : flèche courbée 9">
            <a:extLst>
              <a:ext uri="{FF2B5EF4-FFF2-40B4-BE49-F238E27FC236}">
                <a16:creationId xmlns:a16="http://schemas.microsoft.com/office/drawing/2014/main" id="{34C12552-B9EE-4FA8-B067-23B1CDEA3D01}"/>
              </a:ext>
            </a:extLst>
          </p:cNvPr>
          <p:cNvSpPr/>
          <p:nvPr/>
        </p:nvSpPr>
        <p:spPr>
          <a:xfrm>
            <a:off x="257176" y="4707733"/>
            <a:ext cx="3433762" cy="1385887"/>
          </a:xfrm>
          <a:prstGeom prst="borderCallout2">
            <a:avLst>
              <a:gd name="adj1" fmla="val 36276"/>
              <a:gd name="adj2" fmla="val 101191"/>
              <a:gd name="adj3" fmla="val 45554"/>
              <a:gd name="adj4" fmla="val 112856"/>
              <a:gd name="adj5" fmla="val 13530"/>
              <a:gd name="adj6" fmla="val 1247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rgbClr val="C00000"/>
                </a:solidFill>
              </a:rPr>
              <a:t>Antonymes</a:t>
            </a:r>
          </a:p>
          <a:p>
            <a:pPr algn="ctr"/>
            <a:r>
              <a:rPr lang="fr-FR" sz="2400" dirty="0"/>
              <a:t>Ignorer</a:t>
            </a:r>
          </a:p>
          <a:p>
            <a:pPr algn="ctr"/>
            <a:endParaRPr lang="fr-FR" sz="2400" dirty="0"/>
          </a:p>
        </p:txBody>
      </p:sp>
      <p:sp>
        <p:nvSpPr>
          <p:cNvPr id="11" name="Légende : flèche courbée 10">
            <a:extLst>
              <a:ext uri="{FF2B5EF4-FFF2-40B4-BE49-F238E27FC236}">
                <a16:creationId xmlns:a16="http://schemas.microsoft.com/office/drawing/2014/main" id="{2B695806-5653-459A-93D1-F156447953F6}"/>
              </a:ext>
            </a:extLst>
          </p:cNvPr>
          <p:cNvSpPr/>
          <p:nvPr/>
        </p:nvSpPr>
        <p:spPr>
          <a:xfrm>
            <a:off x="8386762" y="2428876"/>
            <a:ext cx="3629026" cy="1695211"/>
          </a:xfrm>
          <a:prstGeom prst="borderCallout2">
            <a:avLst>
              <a:gd name="adj1" fmla="val 18750"/>
              <a:gd name="adj2" fmla="val -1190"/>
              <a:gd name="adj3" fmla="val 18750"/>
              <a:gd name="adj4" fmla="val -16667"/>
              <a:gd name="adj5" fmla="val 110437"/>
              <a:gd name="adj6" fmla="val -229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rgbClr val="C00000"/>
                </a:solidFill>
              </a:rPr>
              <a:t>Des mots en lien</a:t>
            </a:r>
          </a:p>
          <a:p>
            <a:r>
              <a:rPr lang="fr-FR" sz="2400" dirty="0"/>
              <a:t>Prouver (faire la preuve)</a:t>
            </a:r>
          </a:p>
          <a:p>
            <a:r>
              <a:rPr lang="fr-FR" sz="2400" dirty="0"/>
              <a:t>Démontrer (faire la démonstration)</a:t>
            </a:r>
          </a:p>
        </p:txBody>
      </p:sp>
      <p:sp>
        <p:nvSpPr>
          <p:cNvPr id="12" name="Espace réservé du pied de page 11">
            <a:extLst>
              <a:ext uri="{FF2B5EF4-FFF2-40B4-BE49-F238E27FC236}">
                <a16:creationId xmlns:a16="http://schemas.microsoft.com/office/drawing/2014/main" id="{FF9DE88A-76F9-406D-A13E-B14B9CD7C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81450" y="6227763"/>
            <a:ext cx="4114800" cy="365125"/>
          </a:xfrm>
        </p:spPr>
        <p:txBody>
          <a:bodyPr/>
          <a:lstStyle/>
          <a:p>
            <a:r>
              <a:rPr lang="fr-FR" sz="1600"/>
              <a:t>Semaine de la laïcité</a:t>
            </a:r>
          </a:p>
        </p:txBody>
      </p:sp>
      <p:sp>
        <p:nvSpPr>
          <p:cNvPr id="13" name="Légende : flèche courbée 12">
            <a:extLst>
              <a:ext uri="{FF2B5EF4-FFF2-40B4-BE49-F238E27FC236}">
                <a16:creationId xmlns:a16="http://schemas.microsoft.com/office/drawing/2014/main" id="{CBD8CBDB-F9A8-41F1-BE93-022E7FBE5A8A}"/>
              </a:ext>
            </a:extLst>
          </p:cNvPr>
          <p:cNvSpPr/>
          <p:nvPr/>
        </p:nvSpPr>
        <p:spPr>
          <a:xfrm>
            <a:off x="8427243" y="4707733"/>
            <a:ext cx="3548063" cy="1571863"/>
          </a:xfrm>
          <a:prstGeom prst="borderCallout2">
            <a:avLst>
              <a:gd name="adj1" fmla="val 36276"/>
              <a:gd name="adj2" fmla="val -1666"/>
              <a:gd name="adj3" fmla="val 34214"/>
              <a:gd name="adj4" fmla="val -9049"/>
              <a:gd name="adj5" fmla="val -58635"/>
              <a:gd name="adj6" fmla="val -266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rgbClr val="C00000"/>
                </a:solidFill>
              </a:rPr>
              <a:t>Ne pas confondre avec</a:t>
            </a:r>
          </a:p>
          <a:p>
            <a:r>
              <a:rPr lang="fr-FR" sz="2400" dirty="0"/>
              <a:t>Penser</a:t>
            </a:r>
          </a:p>
          <a:p>
            <a:r>
              <a:rPr lang="fr-FR" sz="2400" dirty="0"/>
              <a:t>Croire</a:t>
            </a:r>
          </a:p>
          <a:p>
            <a:r>
              <a:rPr lang="fr-FR" sz="2400" dirty="0"/>
              <a:t>Supposer</a:t>
            </a:r>
          </a:p>
        </p:txBody>
      </p:sp>
    </p:spTree>
    <p:extLst>
      <p:ext uri="{BB962C8B-B14F-4D97-AF65-F5344CB8AC3E}">
        <p14:creationId xmlns:p14="http://schemas.microsoft.com/office/powerpoint/2010/main" val="1521285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FB44A71-F688-4844-9531-9FBA7D4CD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 la laïcité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A94816-F3EE-4495-8001-29C123C78426}"/>
              </a:ext>
            </a:extLst>
          </p:cNvPr>
          <p:cNvSpPr/>
          <p:nvPr/>
        </p:nvSpPr>
        <p:spPr>
          <a:xfrm>
            <a:off x="1012058" y="768351"/>
            <a:ext cx="1999669" cy="1835148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91C00E-8A3D-4B66-B203-4A0029CACF19}"/>
              </a:ext>
            </a:extLst>
          </p:cNvPr>
          <p:cNvSpPr/>
          <p:nvPr/>
        </p:nvSpPr>
        <p:spPr>
          <a:xfrm>
            <a:off x="4841108" y="768351"/>
            <a:ext cx="1999669" cy="1835148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E00634-13B4-4510-9C72-89C905F017B2}"/>
              </a:ext>
            </a:extLst>
          </p:cNvPr>
          <p:cNvSpPr/>
          <p:nvPr/>
        </p:nvSpPr>
        <p:spPr>
          <a:xfrm>
            <a:off x="8670158" y="768351"/>
            <a:ext cx="1999669" cy="1835148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22A650-22FE-47A1-9646-9E51F89DDE03}"/>
              </a:ext>
            </a:extLst>
          </p:cNvPr>
          <p:cNvSpPr/>
          <p:nvPr/>
        </p:nvSpPr>
        <p:spPr>
          <a:xfrm>
            <a:off x="1012057" y="3725864"/>
            <a:ext cx="1999669" cy="1835148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7529FD-A8A8-4877-A2A7-D5373431C6AE}"/>
              </a:ext>
            </a:extLst>
          </p:cNvPr>
          <p:cNvSpPr/>
          <p:nvPr/>
        </p:nvSpPr>
        <p:spPr>
          <a:xfrm>
            <a:off x="4841107" y="3725864"/>
            <a:ext cx="1999669" cy="1835148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3E7207-A0AA-4A5A-885B-7067801F2616}"/>
              </a:ext>
            </a:extLst>
          </p:cNvPr>
          <p:cNvSpPr/>
          <p:nvPr/>
        </p:nvSpPr>
        <p:spPr>
          <a:xfrm>
            <a:off x="8670157" y="3725864"/>
            <a:ext cx="1999669" cy="1835148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64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Personnage De Dessin Animé Avec Une Présentation De L'homme Sur La Carte.  Enseignant Ou Lecteur Montrant La Carte Avec Pointeur. Illustration Plate |  Vecteur Premium">
            <a:extLst>
              <a:ext uri="{FF2B5EF4-FFF2-40B4-BE49-F238E27FC236}">
                <a16:creationId xmlns:a16="http://schemas.microsoft.com/office/drawing/2014/main" id="{43E0C465-1462-4182-ACC0-2EB735757F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93" t="17900" b="7841"/>
          <a:stretch/>
        </p:blipFill>
        <p:spPr bwMode="auto">
          <a:xfrm flipH="1">
            <a:off x="113335" y="1885950"/>
            <a:ext cx="3338949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Tableau école PNG Images | Vecteurs et fichiers PSD | Téléchargement  gratuit sur Pngtree">
            <a:extLst>
              <a:ext uri="{FF2B5EF4-FFF2-40B4-BE49-F238E27FC236}">
                <a16:creationId xmlns:a16="http://schemas.microsoft.com/office/drawing/2014/main" id="{E53F83D0-7923-40A3-AB36-3FB21182DF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0" t="15644" r="9890" b="12390"/>
          <a:stretch/>
        </p:blipFill>
        <p:spPr bwMode="auto">
          <a:xfrm>
            <a:off x="4452977" y="395964"/>
            <a:ext cx="5405966" cy="394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A43E4CB-8B7A-4734-A8E0-4751D52FA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1940" y="544283"/>
            <a:ext cx="5003548" cy="511675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bg1"/>
                </a:solidFill>
              </a:rPr>
              <a:t>Leçon de géométrie…</a:t>
            </a:r>
          </a:p>
        </p:txBody>
      </p:sp>
      <p:pic>
        <p:nvPicPr>
          <p:cNvPr id="1026" name="Picture 2" descr="Dessin Ecole Etudiant Enfant Dessin animé, Iy, enfant, main png | PNGEgg">
            <a:extLst>
              <a:ext uri="{FF2B5EF4-FFF2-40B4-BE49-F238E27FC236}">
                <a16:creationId xmlns:a16="http://schemas.microsoft.com/office/drawing/2014/main" id="{049A837F-5FB7-4D17-85DA-798E51DC30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2" r="27754"/>
          <a:stretch/>
        </p:blipFill>
        <p:spPr bwMode="auto">
          <a:xfrm flipH="1">
            <a:off x="2643382" y="5034863"/>
            <a:ext cx="1654487" cy="18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ersonnages - Page 80 | Clipart école, Image école, Dessin enfant">
            <a:extLst>
              <a:ext uri="{FF2B5EF4-FFF2-40B4-BE49-F238E27FC236}">
                <a16:creationId xmlns:a16="http://schemas.microsoft.com/office/drawing/2014/main" id="{2E1CB7EE-C499-47E0-AFDE-C053AC91A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85859" y="4698525"/>
            <a:ext cx="1385180" cy="1967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37B6703-BB80-4A51-BDF1-7A365C5D746B}"/>
              </a:ext>
            </a:extLst>
          </p:cNvPr>
          <p:cNvSpPr/>
          <p:nvPr/>
        </p:nvSpPr>
        <p:spPr>
          <a:xfrm>
            <a:off x="5612633" y="1987610"/>
            <a:ext cx="1999669" cy="1835148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Bulle narrative : ronde 4">
            <a:extLst>
              <a:ext uri="{FF2B5EF4-FFF2-40B4-BE49-F238E27FC236}">
                <a16:creationId xmlns:a16="http://schemas.microsoft.com/office/drawing/2014/main" id="{0137A3E0-EDEC-4419-94A6-EE9BF8383E44}"/>
              </a:ext>
            </a:extLst>
          </p:cNvPr>
          <p:cNvSpPr/>
          <p:nvPr/>
        </p:nvSpPr>
        <p:spPr>
          <a:xfrm>
            <a:off x="2000250" y="75818"/>
            <a:ext cx="2611690" cy="2943225"/>
          </a:xfrm>
          <a:prstGeom prst="wedgeEllipseCallout">
            <a:avLst>
              <a:gd name="adj1" fmla="val -60641"/>
              <a:gd name="adj2" fmla="val 39685"/>
            </a:avLst>
          </a:prstGeom>
          <a:noFill/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Quelqu’un peut-il dire quelle forme géométrique est affichée au tableau ?</a:t>
            </a:r>
          </a:p>
        </p:txBody>
      </p:sp>
      <p:pic>
        <p:nvPicPr>
          <p:cNvPr id="1048" name="Picture 24" descr="Colier Assis à Son Bureau De L'école. Vecteur élèves De Personnage De Dessin  Animé. Clip Art Libres De Droits , Vecteurs Et Illustration. Image 61411840.">
            <a:extLst>
              <a:ext uri="{FF2B5EF4-FFF2-40B4-BE49-F238E27FC236}">
                <a16:creationId xmlns:a16="http://schemas.microsoft.com/office/drawing/2014/main" id="{8FA03A85-98BE-4920-BDB4-B3BDA3CE89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2" t="12713" r="10114" b="9165"/>
          <a:stretch/>
        </p:blipFill>
        <p:spPr bwMode="auto">
          <a:xfrm flipH="1">
            <a:off x="5256000" y="4658400"/>
            <a:ext cx="1736663" cy="218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FEF9877-F2A3-49CF-9873-D1CABAA9FFB0}"/>
              </a:ext>
            </a:extLst>
          </p:cNvPr>
          <p:cNvCxnSpPr/>
          <p:nvPr/>
        </p:nvCxnSpPr>
        <p:spPr>
          <a:xfrm flipV="1">
            <a:off x="3446885" y="2499925"/>
            <a:ext cx="2160349" cy="98583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52FA1C4B-9AD4-46F5-927A-CDA6B08DB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 la laïcité</a:t>
            </a:r>
          </a:p>
        </p:txBody>
      </p:sp>
    </p:spTree>
    <p:extLst>
      <p:ext uri="{BB962C8B-B14F-4D97-AF65-F5344CB8AC3E}">
        <p14:creationId xmlns:p14="http://schemas.microsoft.com/office/powerpoint/2010/main" val="2242579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Personnage De Dessin Animé Avec Une Présentation De L'homme Sur La Carte.  Enseignant Ou Lecteur Montrant La Carte Avec Pointeur. Illustration Plate |  Vecteur Premium">
            <a:extLst>
              <a:ext uri="{FF2B5EF4-FFF2-40B4-BE49-F238E27FC236}">
                <a16:creationId xmlns:a16="http://schemas.microsoft.com/office/drawing/2014/main" id="{43E0C465-1462-4182-ACC0-2EB735757F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93" t="17900" b="7841"/>
          <a:stretch/>
        </p:blipFill>
        <p:spPr bwMode="auto">
          <a:xfrm flipH="1">
            <a:off x="113335" y="1885950"/>
            <a:ext cx="3338949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Tableau école PNG Images | Vecteurs et fichiers PSD | Téléchargement  gratuit sur Pngtree">
            <a:extLst>
              <a:ext uri="{FF2B5EF4-FFF2-40B4-BE49-F238E27FC236}">
                <a16:creationId xmlns:a16="http://schemas.microsoft.com/office/drawing/2014/main" id="{E53F83D0-7923-40A3-AB36-3FB21182DF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0" t="15644" r="9890" b="12390"/>
          <a:stretch/>
        </p:blipFill>
        <p:spPr bwMode="auto">
          <a:xfrm>
            <a:off x="4452977" y="395964"/>
            <a:ext cx="5405966" cy="394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A43E4CB-8B7A-4734-A8E0-4751D52FA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1940" y="544283"/>
            <a:ext cx="5003548" cy="511675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bg1"/>
                </a:solidFill>
              </a:rPr>
              <a:t>Leçon de géométrie…</a:t>
            </a:r>
          </a:p>
        </p:txBody>
      </p:sp>
      <p:pic>
        <p:nvPicPr>
          <p:cNvPr id="1026" name="Picture 2" descr="Dessin Ecole Etudiant Enfant Dessin animé, Iy, enfant, main png | PNGEgg">
            <a:extLst>
              <a:ext uri="{FF2B5EF4-FFF2-40B4-BE49-F238E27FC236}">
                <a16:creationId xmlns:a16="http://schemas.microsoft.com/office/drawing/2014/main" id="{049A837F-5FB7-4D17-85DA-798E51DC30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2" r="27754"/>
          <a:stretch/>
        </p:blipFill>
        <p:spPr bwMode="auto">
          <a:xfrm flipH="1">
            <a:off x="2643382" y="5034863"/>
            <a:ext cx="1654487" cy="18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ersonnages - Page 80 | Clipart école, Image école, Dessin enfant">
            <a:extLst>
              <a:ext uri="{FF2B5EF4-FFF2-40B4-BE49-F238E27FC236}">
                <a16:creationId xmlns:a16="http://schemas.microsoft.com/office/drawing/2014/main" id="{2E1CB7EE-C499-47E0-AFDE-C053AC91A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85859" y="4698525"/>
            <a:ext cx="1385180" cy="1967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37B6703-BB80-4A51-BDF1-7A365C5D746B}"/>
              </a:ext>
            </a:extLst>
          </p:cNvPr>
          <p:cNvSpPr/>
          <p:nvPr/>
        </p:nvSpPr>
        <p:spPr>
          <a:xfrm>
            <a:off x="5612633" y="1987610"/>
            <a:ext cx="1999669" cy="1835148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48" name="Picture 24" descr="Colier Assis à Son Bureau De L'école. Vecteur élèves De Personnage De Dessin  Animé. Clip Art Libres De Droits , Vecteurs Et Illustration. Image 61411840.">
            <a:extLst>
              <a:ext uri="{FF2B5EF4-FFF2-40B4-BE49-F238E27FC236}">
                <a16:creationId xmlns:a16="http://schemas.microsoft.com/office/drawing/2014/main" id="{8FA03A85-98BE-4920-BDB4-B3BDA3CE89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2" t="12713" r="10114" b="9165"/>
          <a:stretch/>
        </p:blipFill>
        <p:spPr bwMode="auto">
          <a:xfrm flipH="1">
            <a:off x="5256000" y="4658400"/>
            <a:ext cx="1736663" cy="218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FEF9877-F2A3-49CF-9873-D1CABAA9FFB0}"/>
              </a:ext>
            </a:extLst>
          </p:cNvPr>
          <p:cNvCxnSpPr/>
          <p:nvPr/>
        </p:nvCxnSpPr>
        <p:spPr>
          <a:xfrm flipV="1">
            <a:off x="3446885" y="2499925"/>
            <a:ext cx="2160349" cy="98583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ulle narrative : ronde 7">
            <a:extLst>
              <a:ext uri="{FF2B5EF4-FFF2-40B4-BE49-F238E27FC236}">
                <a16:creationId xmlns:a16="http://schemas.microsoft.com/office/drawing/2014/main" id="{10449DD7-22F9-4ABE-BB12-10A77CBC98F5}"/>
              </a:ext>
            </a:extLst>
          </p:cNvPr>
          <p:cNvSpPr/>
          <p:nvPr/>
        </p:nvSpPr>
        <p:spPr>
          <a:xfrm>
            <a:off x="7043737" y="4339603"/>
            <a:ext cx="2185987" cy="1075360"/>
          </a:xfrm>
          <a:prstGeom prst="wedgeEllipseCallout">
            <a:avLst>
              <a:gd name="adj1" fmla="val 62903"/>
              <a:gd name="adj2" fmla="val 42571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Moi ! Moi !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Je sais !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C’est un carré.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1D70E55-2266-4840-8A0F-892DA43AF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 la laïcité</a:t>
            </a:r>
          </a:p>
        </p:txBody>
      </p:sp>
    </p:spTree>
    <p:extLst>
      <p:ext uri="{BB962C8B-B14F-4D97-AF65-F5344CB8AC3E}">
        <p14:creationId xmlns:p14="http://schemas.microsoft.com/office/powerpoint/2010/main" val="2048788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Personnage De Dessin Animé Avec Une Présentation De L'homme Sur La Carte.  Enseignant Ou Lecteur Montrant La Carte Avec Pointeur. Illustration Plate |  Vecteur Premium">
            <a:extLst>
              <a:ext uri="{FF2B5EF4-FFF2-40B4-BE49-F238E27FC236}">
                <a16:creationId xmlns:a16="http://schemas.microsoft.com/office/drawing/2014/main" id="{43E0C465-1462-4182-ACC0-2EB735757F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93" t="17900" b="7841"/>
          <a:stretch/>
        </p:blipFill>
        <p:spPr bwMode="auto">
          <a:xfrm flipH="1">
            <a:off x="113335" y="1885950"/>
            <a:ext cx="3338949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Tableau école PNG Images | Vecteurs et fichiers PSD | Téléchargement  gratuit sur Pngtree">
            <a:extLst>
              <a:ext uri="{FF2B5EF4-FFF2-40B4-BE49-F238E27FC236}">
                <a16:creationId xmlns:a16="http://schemas.microsoft.com/office/drawing/2014/main" id="{E53F83D0-7923-40A3-AB36-3FB21182DF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0" t="15644" r="9890" b="12390"/>
          <a:stretch/>
        </p:blipFill>
        <p:spPr bwMode="auto">
          <a:xfrm>
            <a:off x="4452977" y="395964"/>
            <a:ext cx="5405966" cy="394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A43E4CB-8B7A-4734-A8E0-4751D52FA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1940" y="544283"/>
            <a:ext cx="5003548" cy="511675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bg1"/>
                </a:solidFill>
              </a:rPr>
              <a:t>Leçon de géométrie…</a:t>
            </a:r>
          </a:p>
        </p:txBody>
      </p:sp>
      <p:pic>
        <p:nvPicPr>
          <p:cNvPr id="1026" name="Picture 2" descr="Dessin Ecole Etudiant Enfant Dessin animé, Iy, enfant, main png | PNGEgg">
            <a:extLst>
              <a:ext uri="{FF2B5EF4-FFF2-40B4-BE49-F238E27FC236}">
                <a16:creationId xmlns:a16="http://schemas.microsoft.com/office/drawing/2014/main" id="{049A837F-5FB7-4D17-85DA-798E51DC30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2" r="27754"/>
          <a:stretch/>
        </p:blipFill>
        <p:spPr bwMode="auto">
          <a:xfrm flipH="1">
            <a:off x="2643382" y="5034863"/>
            <a:ext cx="1654487" cy="18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ersonnages - Page 80 | Clipart école, Image école, Dessin enfant">
            <a:extLst>
              <a:ext uri="{FF2B5EF4-FFF2-40B4-BE49-F238E27FC236}">
                <a16:creationId xmlns:a16="http://schemas.microsoft.com/office/drawing/2014/main" id="{2E1CB7EE-C499-47E0-AFDE-C053AC91A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85859" y="4698525"/>
            <a:ext cx="1385180" cy="1967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37B6703-BB80-4A51-BDF1-7A365C5D746B}"/>
              </a:ext>
            </a:extLst>
          </p:cNvPr>
          <p:cNvSpPr/>
          <p:nvPr/>
        </p:nvSpPr>
        <p:spPr>
          <a:xfrm>
            <a:off x="5612633" y="1987610"/>
            <a:ext cx="1999669" cy="1835148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48" name="Picture 24" descr="Colier Assis à Son Bureau De L'école. Vecteur élèves De Personnage De Dessin  Animé. Clip Art Libres De Droits , Vecteurs Et Illustration. Image 61411840.">
            <a:extLst>
              <a:ext uri="{FF2B5EF4-FFF2-40B4-BE49-F238E27FC236}">
                <a16:creationId xmlns:a16="http://schemas.microsoft.com/office/drawing/2014/main" id="{8FA03A85-98BE-4920-BDB4-B3BDA3CE89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2" t="12713" r="10114" b="9165"/>
          <a:stretch/>
        </p:blipFill>
        <p:spPr bwMode="auto">
          <a:xfrm flipH="1">
            <a:off x="5256000" y="4658400"/>
            <a:ext cx="1736663" cy="218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FEF9877-F2A3-49CF-9873-D1CABAA9FFB0}"/>
              </a:ext>
            </a:extLst>
          </p:cNvPr>
          <p:cNvCxnSpPr/>
          <p:nvPr/>
        </p:nvCxnSpPr>
        <p:spPr>
          <a:xfrm flipV="1">
            <a:off x="3446885" y="2499925"/>
            <a:ext cx="2160349" cy="98583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ulle narrative : ronde 8">
            <a:extLst>
              <a:ext uri="{FF2B5EF4-FFF2-40B4-BE49-F238E27FC236}">
                <a16:creationId xmlns:a16="http://schemas.microsoft.com/office/drawing/2014/main" id="{FEA5745A-7061-4982-8059-FA0E7D0A9FE4}"/>
              </a:ext>
            </a:extLst>
          </p:cNvPr>
          <p:cNvSpPr/>
          <p:nvPr/>
        </p:nvSpPr>
        <p:spPr>
          <a:xfrm>
            <a:off x="3752932" y="4362857"/>
            <a:ext cx="1817002" cy="1237052"/>
          </a:xfrm>
          <a:prstGeom prst="wedgeEllipseCallout">
            <a:avLst>
              <a:gd name="adj1" fmla="val -53072"/>
              <a:gd name="adj2" fmla="val 56725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Pfff ! Même pas vrai !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AF0E13D-3B75-4D96-AD04-8FA000121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 la laïcité</a:t>
            </a:r>
          </a:p>
        </p:txBody>
      </p:sp>
    </p:spTree>
    <p:extLst>
      <p:ext uri="{BB962C8B-B14F-4D97-AF65-F5344CB8AC3E}">
        <p14:creationId xmlns:p14="http://schemas.microsoft.com/office/powerpoint/2010/main" val="304554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Personnage De Dessin Animé Avec Une Présentation De L'homme Sur La Carte.  Enseignant Ou Lecteur Montrant La Carte Avec Pointeur. Illustration Plate |  Vecteur Premium">
            <a:extLst>
              <a:ext uri="{FF2B5EF4-FFF2-40B4-BE49-F238E27FC236}">
                <a16:creationId xmlns:a16="http://schemas.microsoft.com/office/drawing/2014/main" id="{43E0C465-1462-4182-ACC0-2EB735757F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93" t="17900" b="7841"/>
          <a:stretch/>
        </p:blipFill>
        <p:spPr bwMode="auto">
          <a:xfrm flipH="1">
            <a:off x="113335" y="1885950"/>
            <a:ext cx="3338949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Tableau école PNG Images | Vecteurs et fichiers PSD | Téléchargement  gratuit sur Pngtree">
            <a:extLst>
              <a:ext uri="{FF2B5EF4-FFF2-40B4-BE49-F238E27FC236}">
                <a16:creationId xmlns:a16="http://schemas.microsoft.com/office/drawing/2014/main" id="{E53F83D0-7923-40A3-AB36-3FB21182DF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0" t="15644" r="9890" b="12390"/>
          <a:stretch/>
        </p:blipFill>
        <p:spPr bwMode="auto">
          <a:xfrm>
            <a:off x="4452977" y="395964"/>
            <a:ext cx="5405966" cy="394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A43E4CB-8B7A-4734-A8E0-4751D52FA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1940" y="544283"/>
            <a:ext cx="5003548" cy="511675"/>
          </a:xfrm>
        </p:spPr>
        <p:txBody>
          <a:bodyPr>
            <a:normAutofit fontScale="90000"/>
          </a:bodyPr>
          <a:lstStyle/>
          <a:p>
            <a:r>
              <a:rPr lang="fr-FR" dirty="0"/>
              <a:t>Leçon de géométrie…</a:t>
            </a:r>
          </a:p>
        </p:txBody>
      </p:sp>
      <p:pic>
        <p:nvPicPr>
          <p:cNvPr id="1026" name="Picture 2" descr="Dessin Ecole Etudiant Enfant Dessin animé, Iy, enfant, main png | PNGEgg">
            <a:extLst>
              <a:ext uri="{FF2B5EF4-FFF2-40B4-BE49-F238E27FC236}">
                <a16:creationId xmlns:a16="http://schemas.microsoft.com/office/drawing/2014/main" id="{049A837F-5FB7-4D17-85DA-798E51DC30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2" r="27754"/>
          <a:stretch/>
        </p:blipFill>
        <p:spPr bwMode="auto">
          <a:xfrm flipH="1">
            <a:off x="2643382" y="5034863"/>
            <a:ext cx="1654487" cy="18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ersonnages - Page 80 | Clipart école, Image école, Dessin enfant">
            <a:extLst>
              <a:ext uri="{FF2B5EF4-FFF2-40B4-BE49-F238E27FC236}">
                <a16:creationId xmlns:a16="http://schemas.microsoft.com/office/drawing/2014/main" id="{2E1CB7EE-C499-47E0-AFDE-C053AC91A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50657" y="4698525"/>
            <a:ext cx="1520382" cy="215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37B6703-BB80-4A51-BDF1-7A365C5D746B}"/>
              </a:ext>
            </a:extLst>
          </p:cNvPr>
          <p:cNvSpPr/>
          <p:nvPr/>
        </p:nvSpPr>
        <p:spPr>
          <a:xfrm>
            <a:off x="5612633" y="1987610"/>
            <a:ext cx="1999669" cy="1835148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FEF9877-F2A3-49CF-9873-D1CABAA9FFB0}"/>
              </a:ext>
            </a:extLst>
          </p:cNvPr>
          <p:cNvCxnSpPr/>
          <p:nvPr/>
        </p:nvCxnSpPr>
        <p:spPr>
          <a:xfrm flipV="1">
            <a:off x="3446885" y="2499925"/>
            <a:ext cx="2160349" cy="98583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ulle narrative : ronde 12">
            <a:extLst>
              <a:ext uri="{FF2B5EF4-FFF2-40B4-BE49-F238E27FC236}">
                <a16:creationId xmlns:a16="http://schemas.microsoft.com/office/drawing/2014/main" id="{92F9672B-BC65-4A4D-95E7-B703FA8A8902}"/>
              </a:ext>
            </a:extLst>
          </p:cNvPr>
          <p:cNvSpPr/>
          <p:nvPr/>
        </p:nvSpPr>
        <p:spPr>
          <a:xfrm>
            <a:off x="2000250" y="75818"/>
            <a:ext cx="2611690" cy="2943225"/>
          </a:xfrm>
          <a:prstGeom prst="wedgeEllipseCallout">
            <a:avLst>
              <a:gd name="adj1" fmla="val -60641"/>
              <a:gd name="adj2" fmla="val 39685"/>
            </a:avLst>
          </a:prstGeom>
          <a:noFill/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Alors, toi, Dédé, tu CROIS que c’est un carré ; mais toi, TOTO, tu PENSE que ce n’est pas un carré.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Et toi, Juju, qu’en penses-tu ?</a:t>
            </a:r>
          </a:p>
        </p:txBody>
      </p:sp>
      <p:pic>
        <p:nvPicPr>
          <p:cNvPr id="14" name="Picture 24" descr="Colier Assis à Son Bureau De L'école. Vecteur élèves De Personnage De Dessin  Animé. Clip Art Libres De Droits , Vecteurs Et Illustration. Image 61411840.">
            <a:extLst>
              <a:ext uri="{FF2B5EF4-FFF2-40B4-BE49-F238E27FC236}">
                <a16:creationId xmlns:a16="http://schemas.microsoft.com/office/drawing/2014/main" id="{882F9792-2CFC-4BA9-8ADD-D18799BD09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2" t="12713" r="10114" b="9165"/>
          <a:stretch/>
        </p:blipFill>
        <p:spPr bwMode="auto">
          <a:xfrm flipH="1">
            <a:off x="5256000" y="4658400"/>
            <a:ext cx="1736663" cy="218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C39C1EE-295A-4651-8796-BD5642747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 la laïcité</a:t>
            </a:r>
          </a:p>
        </p:txBody>
      </p:sp>
    </p:spTree>
    <p:extLst>
      <p:ext uri="{BB962C8B-B14F-4D97-AF65-F5344CB8AC3E}">
        <p14:creationId xmlns:p14="http://schemas.microsoft.com/office/powerpoint/2010/main" val="1033502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4" descr="Colier Assis à Son Bureau De L'école. Vecteur élèves De Personnage De Dessin  Animé. Clip Art Libres De Droits , Vecteurs Et Illustration. Image 61411840.">
            <a:extLst>
              <a:ext uri="{FF2B5EF4-FFF2-40B4-BE49-F238E27FC236}">
                <a16:creationId xmlns:a16="http://schemas.microsoft.com/office/drawing/2014/main" id="{882F9792-2CFC-4BA9-8ADD-D18799BD09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2" t="12713" r="10114" b="9165"/>
          <a:stretch/>
        </p:blipFill>
        <p:spPr bwMode="auto">
          <a:xfrm flipH="1">
            <a:off x="5256000" y="4658400"/>
            <a:ext cx="1736663" cy="218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Personnage De Dessin Animé Avec Une Présentation De L'homme Sur La Carte.  Enseignant Ou Lecteur Montrant La Carte Avec Pointeur. Illustration Plate |  Vecteur Premium">
            <a:extLst>
              <a:ext uri="{FF2B5EF4-FFF2-40B4-BE49-F238E27FC236}">
                <a16:creationId xmlns:a16="http://schemas.microsoft.com/office/drawing/2014/main" id="{43E0C465-1462-4182-ACC0-2EB735757F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93" t="17900" b="7841"/>
          <a:stretch/>
        </p:blipFill>
        <p:spPr bwMode="auto">
          <a:xfrm flipH="1">
            <a:off x="113335" y="1885950"/>
            <a:ext cx="3338949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Tableau école PNG Images | Vecteurs et fichiers PSD | Téléchargement  gratuit sur Pngtree">
            <a:extLst>
              <a:ext uri="{FF2B5EF4-FFF2-40B4-BE49-F238E27FC236}">
                <a16:creationId xmlns:a16="http://schemas.microsoft.com/office/drawing/2014/main" id="{E53F83D0-7923-40A3-AB36-3FB21182DF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0" t="15644" r="9890" b="12390"/>
          <a:stretch/>
        </p:blipFill>
        <p:spPr bwMode="auto">
          <a:xfrm>
            <a:off x="4452977" y="395964"/>
            <a:ext cx="5405966" cy="394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A43E4CB-8B7A-4734-A8E0-4751D52FA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1940" y="544283"/>
            <a:ext cx="5003548" cy="511675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bg1"/>
                </a:solidFill>
              </a:rPr>
              <a:t>Leçon de géométrie…</a:t>
            </a:r>
          </a:p>
        </p:txBody>
      </p:sp>
      <p:pic>
        <p:nvPicPr>
          <p:cNvPr id="1026" name="Picture 2" descr="Dessin Ecole Etudiant Enfant Dessin animé, Iy, enfant, main png | PNGEgg">
            <a:extLst>
              <a:ext uri="{FF2B5EF4-FFF2-40B4-BE49-F238E27FC236}">
                <a16:creationId xmlns:a16="http://schemas.microsoft.com/office/drawing/2014/main" id="{049A837F-5FB7-4D17-85DA-798E51DC30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2" r="27754"/>
          <a:stretch/>
        </p:blipFill>
        <p:spPr bwMode="auto">
          <a:xfrm flipH="1">
            <a:off x="2643382" y="5034863"/>
            <a:ext cx="1654487" cy="18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ersonnages - Page 80 | Clipart école, Image école, Dessin enfant">
            <a:extLst>
              <a:ext uri="{FF2B5EF4-FFF2-40B4-BE49-F238E27FC236}">
                <a16:creationId xmlns:a16="http://schemas.microsoft.com/office/drawing/2014/main" id="{2E1CB7EE-C499-47E0-AFDE-C053AC91A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50657" y="4698525"/>
            <a:ext cx="1520382" cy="215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37B6703-BB80-4A51-BDF1-7A365C5D746B}"/>
              </a:ext>
            </a:extLst>
          </p:cNvPr>
          <p:cNvSpPr/>
          <p:nvPr/>
        </p:nvSpPr>
        <p:spPr>
          <a:xfrm>
            <a:off x="5612633" y="1987610"/>
            <a:ext cx="1999669" cy="1835148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FEF9877-F2A3-49CF-9873-D1CABAA9FFB0}"/>
              </a:ext>
            </a:extLst>
          </p:cNvPr>
          <p:cNvCxnSpPr/>
          <p:nvPr/>
        </p:nvCxnSpPr>
        <p:spPr>
          <a:xfrm flipV="1">
            <a:off x="3446885" y="2499925"/>
            <a:ext cx="2160349" cy="98583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ulle narrative : ronde 12">
            <a:extLst>
              <a:ext uri="{FF2B5EF4-FFF2-40B4-BE49-F238E27FC236}">
                <a16:creationId xmlns:a16="http://schemas.microsoft.com/office/drawing/2014/main" id="{92F9672B-BC65-4A4D-95E7-B703FA8A8902}"/>
              </a:ext>
            </a:extLst>
          </p:cNvPr>
          <p:cNvSpPr/>
          <p:nvPr/>
        </p:nvSpPr>
        <p:spPr>
          <a:xfrm>
            <a:off x="3670998" y="4284383"/>
            <a:ext cx="2160349" cy="1305340"/>
          </a:xfrm>
          <a:prstGeom prst="wedgeEllipseCallout">
            <a:avLst>
              <a:gd name="adj1" fmla="val 63076"/>
              <a:gd name="adj2" fmla="val 35667"/>
            </a:avLst>
          </a:prstGeom>
          <a:noFill/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Moi, je ne sais pas si il faut CROIRE Dédé ou Toto…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D55109-3F40-4498-9273-32E3CD3AE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 la laïcité</a:t>
            </a:r>
          </a:p>
        </p:txBody>
      </p:sp>
    </p:spTree>
    <p:extLst>
      <p:ext uri="{BB962C8B-B14F-4D97-AF65-F5344CB8AC3E}">
        <p14:creationId xmlns:p14="http://schemas.microsoft.com/office/powerpoint/2010/main" val="1760210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Personnage De Dessin Animé Avec Une Présentation De L'homme Sur La Carte.  Enseignant Ou Lecteur Montrant La Carte Avec Pointeur. Illustration Plate |  Vecteur Premium">
            <a:extLst>
              <a:ext uri="{FF2B5EF4-FFF2-40B4-BE49-F238E27FC236}">
                <a16:creationId xmlns:a16="http://schemas.microsoft.com/office/drawing/2014/main" id="{43E0C465-1462-4182-ACC0-2EB735757F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93" t="17900" b="7841"/>
          <a:stretch/>
        </p:blipFill>
        <p:spPr bwMode="auto">
          <a:xfrm flipH="1">
            <a:off x="113335" y="1885950"/>
            <a:ext cx="3338949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Tableau école PNG Images | Vecteurs et fichiers PSD | Téléchargement  gratuit sur Pngtree">
            <a:extLst>
              <a:ext uri="{FF2B5EF4-FFF2-40B4-BE49-F238E27FC236}">
                <a16:creationId xmlns:a16="http://schemas.microsoft.com/office/drawing/2014/main" id="{E53F83D0-7923-40A3-AB36-3FB21182DF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0" t="15644" r="9890" b="12390"/>
          <a:stretch/>
        </p:blipFill>
        <p:spPr bwMode="auto">
          <a:xfrm>
            <a:off x="4452977" y="395964"/>
            <a:ext cx="5405966" cy="394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A43E4CB-8B7A-4734-A8E0-4751D52FA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1940" y="544283"/>
            <a:ext cx="5003548" cy="511675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bg1"/>
                </a:solidFill>
              </a:rPr>
              <a:t>Leçon de géométrie…</a:t>
            </a:r>
          </a:p>
        </p:txBody>
      </p:sp>
      <p:pic>
        <p:nvPicPr>
          <p:cNvPr id="1026" name="Picture 2" descr="Dessin Ecole Etudiant Enfant Dessin animé, Iy, enfant, main png | PNGEgg">
            <a:extLst>
              <a:ext uri="{FF2B5EF4-FFF2-40B4-BE49-F238E27FC236}">
                <a16:creationId xmlns:a16="http://schemas.microsoft.com/office/drawing/2014/main" id="{049A837F-5FB7-4D17-85DA-798E51DC30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2" r="27754"/>
          <a:stretch/>
        </p:blipFill>
        <p:spPr bwMode="auto">
          <a:xfrm flipH="1">
            <a:off x="2643382" y="5034863"/>
            <a:ext cx="1654487" cy="18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ersonnages - Page 80 | Clipart école, Image école, Dessin enfant">
            <a:extLst>
              <a:ext uri="{FF2B5EF4-FFF2-40B4-BE49-F238E27FC236}">
                <a16:creationId xmlns:a16="http://schemas.microsoft.com/office/drawing/2014/main" id="{2E1CB7EE-C499-47E0-AFDE-C053AC91A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85859" y="4698525"/>
            <a:ext cx="1385180" cy="1967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37B6703-BB80-4A51-BDF1-7A365C5D746B}"/>
              </a:ext>
            </a:extLst>
          </p:cNvPr>
          <p:cNvSpPr/>
          <p:nvPr/>
        </p:nvSpPr>
        <p:spPr>
          <a:xfrm>
            <a:off x="5612633" y="1987610"/>
            <a:ext cx="1999669" cy="1835148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Bulle narrative : ronde 4">
            <a:extLst>
              <a:ext uri="{FF2B5EF4-FFF2-40B4-BE49-F238E27FC236}">
                <a16:creationId xmlns:a16="http://schemas.microsoft.com/office/drawing/2014/main" id="{0137A3E0-EDEC-4419-94A6-EE9BF8383E44}"/>
              </a:ext>
            </a:extLst>
          </p:cNvPr>
          <p:cNvSpPr/>
          <p:nvPr/>
        </p:nvSpPr>
        <p:spPr>
          <a:xfrm>
            <a:off x="1785938" y="278944"/>
            <a:ext cx="2826002" cy="1862059"/>
          </a:xfrm>
          <a:prstGeom prst="wedgeEllipseCallout">
            <a:avLst>
              <a:gd name="adj1" fmla="val -47457"/>
              <a:gd name="adj2" fmla="val 79065"/>
            </a:avLst>
          </a:prstGeom>
          <a:noFill/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Mais alors, comment faire pour SAVOIR et non pas CROIRE, PENSER ou SUPPOSER ?</a:t>
            </a:r>
          </a:p>
        </p:txBody>
      </p:sp>
      <p:pic>
        <p:nvPicPr>
          <p:cNvPr id="1048" name="Picture 24" descr="Colier Assis à Son Bureau De L'école. Vecteur élèves De Personnage De Dessin  Animé. Clip Art Libres De Droits , Vecteurs Et Illustration. Image 61411840.">
            <a:extLst>
              <a:ext uri="{FF2B5EF4-FFF2-40B4-BE49-F238E27FC236}">
                <a16:creationId xmlns:a16="http://schemas.microsoft.com/office/drawing/2014/main" id="{8FA03A85-98BE-4920-BDB4-B3BDA3CE89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2" t="12713" r="10114" b="9165"/>
          <a:stretch/>
        </p:blipFill>
        <p:spPr bwMode="auto">
          <a:xfrm flipH="1">
            <a:off x="5256000" y="4658400"/>
            <a:ext cx="1736663" cy="218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FEF9877-F2A3-49CF-9873-D1CABAA9FFB0}"/>
              </a:ext>
            </a:extLst>
          </p:cNvPr>
          <p:cNvCxnSpPr/>
          <p:nvPr/>
        </p:nvCxnSpPr>
        <p:spPr>
          <a:xfrm flipV="1">
            <a:off x="3446885" y="2499925"/>
            <a:ext cx="2160349" cy="98583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C1A68F8-160E-443C-99C2-CDF6A6ADD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 la laïcité</a:t>
            </a:r>
          </a:p>
        </p:txBody>
      </p:sp>
    </p:spTree>
    <p:extLst>
      <p:ext uri="{BB962C8B-B14F-4D97-AF65-F5344CB8AC3E}">
        <p14:creationId xmlns:p14="http://schemas.microsoft.com/office/powerpoint/2010/main" val="1161522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22E306-6E9C-4C45-B9A7-BB2A2632C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SAVOIR plutôt que </a:t>
            </a:r>
            <a:r>
              <a:rPr lang="fr-FR" dirty="0" smtClean="0"/>
              <a:t>CROIRE</a:t>
            </a: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5560F7-E460-43E9-92B2-A589806616E6}"/>
              </a:ext>
            </a:extLst>
          </p:cNvPr>
          <p:cNvSpPr/>
          <p:nvPr/>
        </p:nvSpPr>
        <p:spPr>
          <a:xfrm>
            <a:off x="4441058" y="2511426"/>
            <a:ext cx="1999669" cy="1835148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66993EA9-4E37-405C-9975-6D5A0DFF66D5}"/>
              </a:ext>
            </a:extLst>
          </p:cNvPr>
          <p:cNvSpPr txBox="1">
            <a:spLocks/>
          </p:cNvSpPr>
          <p:nvPr/>
        </p:nvSpPr>
        <p:spPr>
          <a:xfrm>
            <a:off x="604838" y="46886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/>
              <a:t>Ce que l’on doit VÉRIFIER pour savoir </a:t>
            </a:r>
            <a:endParaRPr lang="fr-FR" dirty="0" smtClean="0"/>
          </a:p>
          <a:p>
            <a:pPr algn="ctr"/>
            <a:r>
              <a:rPr lang="fr-FR" dirty="0" smtClean="0"/>
              <a:t>si </a:t>
            </a:r>
            <a:r>
              <a:rPr lang="fr-FR" dirty="0"/>
              <a:t>c’est un carré ou non.</a:t>
            </a:r>
          </a:p>
        </p:txBody>
      </p:sp>
    </p:spTree>
    <p:extLst>
      <p:ext uri="{BB962C8B-B14F-4D97-AF65-F5344CB8AC3E}">
        <p14:creationId xmlns:p14="http://schemas.microsoft.com/office/powerpoint/2010/main" val="3888864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Enfants De L'école De Dessin Animé Avec Tableau | Vecteur Premium">
            <a:extLst>
              <a:ext uri="{FF2B5EF4-FFF2-40B4-BE49-F238E27FC236}">
                <a16:creationId xmlns:a16="http://schemas.microsoft.com/office/drawing/2014/main" id="{0047B48F-D2BE-474D-8A6E-44B4EF192D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48" t="12966" r="-1" b="16710"/>
          <a:stretch/>
        </p:blipFill>
        <p:spPr bwMode="auto">
          <a:xfrm>
            <a:off x="1151111" y="0"/>
            <a:ext cx="946168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A1FF4DA-3AEA-4A20-9402-41712143BEE3}"/>
              </a:ext>
            </a:extLst>
          </p:cNvPr>
          <p:cNvSpPr/>
          <p:nvPr/>
        </p:nvSpPr>
        <p:spPr>
          <a:xfrm>
            <a:off x="5096165" y="2168526"/>
            <a:ext cx="1999669" cy="1835148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DA2B1CE-32A2-4814-B0D8-C191D904B0FC}"/>
              </a:ext>
            </a:extLst>
          </p:cNvPr>
          <p:cNvSpPr txBox="1"/>
          <p:nvPr/>
        </p:nvSpPr>
        <p:spPr>
          <a:xfrm>
            <a:off x="3818020" y="736602"/>
            <a:ext cx="41397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Un carré doit avoir :</a:t>
            </a:r>
          </a:p>
          <a:p>
            <a:r>
              <a:rPr lang="fr-FR" dirty="0">
                <a:solidFill>
                  <a:schemeClr val="bg1"/>
                </a:solidFill>
              </a:rPr>
              <a:t>- 4 côtés qui sont des segments de droite</a:t>
            </a:r>
          </a:p>
          <a:p>
            <a:r>
              <a:rPr lang="fr-FR" dirty="0">
                <a:solidFill>
                  <a:schemeClr val="bg1"/>
                </a:solidFill>
              </a:rPr>
              <a:t>- 4 angles droits</a:t>
            </a:r>
          </a:p>
          <a:p>
            <a:r>
              <a:rPr lang="fr-FR" dirty="0">
                <a:solidFill>
                  <a:schemeClr val="bg1"/>
                </a:solidFill>
              </a:rPr>
              <a:t>- 4 côtés de même longueur.</a:t>
            </a:r>
          </a:p>
        </p:txBody>
      </p:sp>
      <p:sp>
        <p:nvSpPr>
          <p:cNvPr id="5" name="Bulle narrative : ronde 4">
            <a:extLst>
              <a:ext uri="{FF2B5EF4-FFF2-40B4-BE49-F238E27FC236}">
                <a16:creationId xmlns:a16="http://schemas.microsoft.com/office/drawing/2014/main" id="{EDD31951-CD14-4DC8-A97E-540D449532B8}"/>
              </a:ext>
            </a:extLst>
          </p:cNvPr>
          <p:cNvSpPr/>
          <p:nvPr/>
        </p:nvSpPr>
        <p:spPr>
          <a:xfrm>
            <a:off x="1" y="270967"/>
            <a:ext cx="2517576" cy="2572246"/>
          </a:xfrm>
          <a:prstGeom prst="wedgeEllipseCallout">
            <a:avLst>
              <a:gd name="adj1" fmla="val 54521"/>
              <a:gd name="adj2" fmla="val 96787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Les 4 côtés sont bien des segments de droite.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On prend son équerre pour vérifier les angles droits...</a:t>
            </a:r>
          </a:p>
        </p:txBody>
      </p:sp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47BBD355-4A90-4F7E-A4E4-AFA0C75A7E0A}"/>
              </a:ext>
            </a:extLst>
          </p:cNvPr>
          <p:cNvSpPr/>
          <p:nvPr/>
        </p:nvSpPr>
        <p:spPr>
          <a:xfrm>
            <a:off x="10018065" y="1000125"/>
            <a:ext cx="2173935" cy="2172197"/>
          </a:xfrm>
          <a:prstGeom prst="wedgeEllipseCallout">
            <a:avLst>
              <a:gd name="adj1" fmla="val -54431"/>
              <a:gd name="adj2" fmla="val 87541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… et sa règle graduée pour mesurer la longueur des côtés.</a:t>
            </a:r>
          </a:p>
        </p:txBody>
      </p:sp>
      <p:sp>
        <p:nvSpPr>
          <p:cNvPr id="8" name="Triangle rectangle 7">
            <a:extLst>
              <a:ext uri="{FF2B5EF4-FFF2-40B4-BE49-F238E27FC236}">
                <a16:creationId xmlns:a16="http://schemas.microsoft.com/office/drawing/2014/main" id="{BFBC8F3B-8B50-465D-A8BB-9512645552C3}"/>
              </a:ext>
            </a:extLst>
          </p:cNvPr>
          <p:cNvSpPr/>
          <p:nvPr/>
        </p:nvSpPr>
        <p:spPr>
          <a:xfrm>
            <a:off x="3700463" y="3014663"/>
            <a:ext cx="685800" cy="757237"/>
          </a:xfrm>
          <a:prstGeom prst="rtTriangle">
            <a:avLst/>
          </a:prstGeom>
          <a:noFill/>
          <a:ln w="635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2" name="Picture 4" descr="les outils de tracé de géométrie.plane ..">
            <a:extLst>
              <a:ext uri="{FF2B5EF4-FFF2-40B4-BE49-F238E27FC236}">
                <a16:creationId xmlns:a16="http://schemas.microsoft.com/office/drawing/2014/main" id="{89751B0E-CADD-44A9-B281-610AF64EED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2" t="19864" r="2287" b="19524"/>
          <a:stretch/>
        </p:blipFill>
        <p:spPr bwMode="auto">
          <a:xfrm rot="18569822">
            <a:off x="7692103" y="3676745"/>
            <a:ext cx="1982320" cy="24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C0330AB1-81DA-4A09-ABC6-7C6452AD1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 la laïcité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7E09EF53-F858-4C6B-9954-F48BCF55DA8A}"/>
              </a:ext>
            </a:extLst>
          </p:cNvPr>
          <p:cNvSpPr txBox="1">
            <a:spLocks/>
          </p:cNvSpPr>
          <p:nvPr/>
        </p:nvSpPr>
        <p:spPr>
          <a:xfrm>
            <a:off x="3002755" y="4443730"/>
            <a:ext cx="6186488" cy="7572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>
                <a:solidFill>
                  <a:schemeClr val="bg1"/>
                </a:solidFill>
              </a:rPr>
              <a:t>SAVOIR plutôt que CROIRE : </a:t>
            </a:r>
            <a:br>
              <a:rPr lang="fr-FR" sz="2400" dirty="0">
                <a:solidFill>
                  <a:schemeClr val="bg1"/>
                </a:solidFill>
              </a:rPr>
            </a:br>
            <a:r>
              <a:rPr lang="fr-FR" sz="2400" dirty="0">
                <a:solidFill>
                  <a:schemeClr val="bg1"/>
                </a:solidFill>
              </a:rPr>
              <a:t>quand on peut faire la preuve de ce qu’on dit</a:t>
            </a:r>
            <a:r>
              <a:rPr lang="fr-F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56424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436</Words>
  <Application>Microsoft Office PowerPoint</Application>
  <PresentationFormat>Grand écran</PresentationFormat>
  <Paragraphs>73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Thème Office</vt:lpstr>
      <vt:lpstr>Cycle 3 Domaines scientifiques </vt:lpstr>
      <vt:lpstr>Leçon de géométrie…</vt:lpstr>
      <vt:lpstr>Leçon de géométrie…</vt:lpstr>
      <vt:lpstr>Leçon de géométrie…</vt:lpstr>
      <vt:lpstr>Leçon de géométrie…</vt:lpstr>
      <vt:lpstr>Leçon de géométrie…</vt:lpstr>
      <vt:lpstr>Leçon de géométrie…</vt:lpstr>
      <vt:lpstr>SAVOIR plutôt que CROIRE</vt:lpstr>
      <vt:lpstr>Présentation PowerPoint</vt:lpstr>
      <vt:lpstr>Présentation PowerPoint</vt:lpstr>
      <vt:lpstr>Leçon de géométrie…</vt:lpstr>
      <vt:lpstr>Leçon de géométrie…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SEMAINE DE LA LAÏCITÉ Domaines scientifiques </dc:title>
  <dc:creator>sylvie balluet</dc:creator>
  <cp:lastModifiedBy>circo</cp:lastModifiedBy>
  <cp:revision>23</cp:revision>
  <cp:lastPrinted>2020-11-21T17:31:32Z</cp:lastPrinted>
  <dcterms:created xsi:type="dcterms:W3CDTF">2020-11-21T15:08:03Z</dcterms:created>
  <dcterms:modified xsi:type="dcterms:W3CDTF">2021-01-11T11:27:15Z</dcterms:modified>
</cp:coreProperties>
</file>