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70" r:id="rId14"/>
    <p:sldId id="272" r:id="rId15"/>
    <p:sldId id="269" r:id="rId16"/>
    <p:sldId id="268" r:id="rId1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51" d="100"/>
          <a:sy n="51" d="100"/>
        </p:scale>
        <p:origin x="436" y="4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477B5-C073-4B5B-9436-62DD8C147C25}" type="datetimeFigureOut">
              <a:rPr lang="fr-FR" smtClean="0"/>
              <a:t>29/01/2026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0C173-7EF1-43B1-85C0-9FA27B385FE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2637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477B5-C073-4B5B-9436-62DD8C147C25}" type="datetimeFigureOut">
              <a:rPr lang="fr-FR" smtClean="0"/>
              <a:t>29/01/2026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0C173-7EF1-43B1-85C0-9FA27B385FE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45677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477B5-C073-4B5B-9436-62DD8C147C25}" type="datetimeFigureOut">
              <a:rPr lang="fr-FR" smtClean="0"/>
              <a:t>29/01/2026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0C173-7EF1-43B1-85C0-9FA27B385FE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2532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477B5-C073-4B5B-9436-62DD8C147C25}" type="datetimeFigureOut">
              <a:rPr lang="fr-FR" smtClean="0"/>
              <a:t>29/01/2026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0C173-7EF1-43B1-85C0-9FA27B385FE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8654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477B5-C073-4B5B-9436-62DD8C147C25}" type="datetimeFigureOut">
              <a:rPr lang="fr-FR" smtClean="0"/>
              <a:t>29/01/2026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0C173-7EF1-43B1-85C0-9FA27B385FE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8255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477B5-C073-4B5B-9436-62DD8C147C25}" type="datetimeFigureOut">
              <a:rPr lang="fr-FR" smtClean="0"/>
              <a:t>29/01/2026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0C173-7EF1-43B1-85C0-9FA27B385FE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1047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477B5-C073-4B5B-9436-62DD8C147C25}" type="datetimeFigureOut">
              <a:rPr lang="fr-FR" smtClean="0"/>
              <a:t>29/01/2026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0C173-7EF1-43B1-85C0-9FA27B385FE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800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477B5-C073-4B5B-9436-62DD8C147C25}" type="datetimeFigureOut">
              <a:rPr lang="fr-FR" smtClean="0"/>
              <a:t>29/01/2026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0C173-7EF1-43B1-85C0-9FA27B385FE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26134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477B5-C073-4B5B-9436-62DD8C147C25}" type="datetimeFigureOut">
              <a:rPr lang="fr-FR" smtClean="0"/>
              <a:t>29/01/2026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0C173-7EF1-43B1-85C0-9FA27B385FE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35756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477B5-C073-4B5B-9436-62DD8C147C25}" type="datetimeFigureOut">
              <a:rPr lang="fr-FR" smtClean="0"/>
              <a:t>29/01/2026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0C173-7EF1-43B1-85C0-9FA27B385FE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74960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477B5-C073-4B5B-9436-62DD8C147C25}" type="datetimeFigureOut">
              <a:rPr lang="fr-FR" smtClean="0"/>
              <a:t>29/01/2026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0C173-7EF1-43B1-85C0-9FA27B385FE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88191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2477B5-C073-4B5B-9436-62DD8C147C25}" type="datetimeFigureOut">
              <a:rPr lang="fr-FR" smtClean="0"/>
              <a:t>29/01/2026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90C173-7EF1-43B1-85C0-9FA27B385FE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1398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699214"/>
          </a:xfrm>
        </p:spPr>
        <p:txBody>
          <a:bodyPr>
            <a:normAutofit fontScale="90000"/>
          </a:bodyPr>
          <a:lstStyle/>
          <a:p>
            <a:r>
              <a:rPr lang="fr-FR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rianne" panose="02000000000000000000" pitchFamily="2" charset="0"/>
              </a:rPr>
              <a:t>Egalités, drapeaux et fractions</a:t>
            </a:r>
            <a:endParaRPr lang="fr-FR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rianne" panose="02000000000000000000" pitchFamily="2" charset="0"/>
            </a:endParaRPr>
          </a:p>
        </p:txBody>
      </p:sp>
      <p:pic>
        <p:nvPicPr>
          <p:cNvPr id="3" name="Image 2" descr="Images Gratuites : vent, Couleur, Espagne, Drapeaux, Andalousie, nation ..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9725" y="3305992"/>
            <a:ext cx="8972550" cy="2206534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0" y="6513534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dirty="0" smtClean="0">
                <a:latin typeface="Marianne" panose="02000000000000000000" pitchFamily="2" charset="0"/>
              </a:rPr>
              <a:t>Groupe mathématiques 42</a:t>
            </a:r>
            <a:endParaRPr lang="fr-FR" sz="1000" dirty="0">
              <a:latin typeface="Marianne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1176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926926" y="2116899"/>
            <a:ext cx="1062207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rianne" panose="02000000000000000000" pitchFamily="2" charset="0"/>
              </a:rPr>
              <a:t>Fabrication du jeu de sept familles: exemple</a:t>
            </a:r>
            <a:endParaRPr lang="fr-FR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rianne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308860" y="6611779"/>
            <a:ext cx="185820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fr-FR" sz="1000" dirty="0">
                <a:solidFill>
                  <a:prstClr val="black"/>
                </a:solidFill>
                <a:latin typeface="Marianne" panose="02000000000000000000" pitchFamily="2" charset="0"/>
              </a:rPr>
              <a:t>Groupe mathématiques 42</a:t>
            </a:r>
          </a:p>
        </p:txBody>
      </p:sp>
    </p:spTree>
    <p:extLst>
      <p:ext uri="{BB962C8B-B14F-4D97-AF65-F5344CB8AC3E}">
        <p14:creationId xmlns:p14="http://schemas.microsoft.com/office/powerpoint/2010/main" val="1470751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139869" y="1014608"/>
            <a:ext cx="9945664" cy="50475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fr-FR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fr-FR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fr-FR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fr-FR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fr-FR" sz="28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rianne" panose="02000000000000000000" pitchFamily="2" charset="0"/>
              </a:rPr>
              <a:t>Carte consigne : </a:t>
            </a:r>
          </a:p>
          <a:p>
            <a:pPr algn="ctr"/>
            <a:endParaRPr lang="fr-FR" sz="2800" dirty="0">
              <a:latin typeface="Marianne" panose="02000000000000000000" pitchFamily="2" charset="0"/>
            </a:endParaRPr>
          </a:p>
          <a:p>
            <a:pPr algn="ctr"/>
            <a:r>
              <a:rPr lang="fr-FR" sz="2800" dirty="0" smtClean="0">
                <a:latin typeface="Marianne" panose="02000000000000000000" pitchFamily="2" charset="0"/>
              </a:rPr>
              <a:t>Ton drapeau doit avoir du bleu, du rouge et du blanc.</a:t>
            </a:r>
          </a:p>
          <a:p>
            <a:pPr algn="ctr"/>
            <a:endParaRPr lang="fr-FR" sz="2800" dirty="0">
              <a:latin typeface="Marianne" panose="02000000000000000000" pitchFamily="2" charset="0"/>
            </a:endParaRPr>
          </a:p>
          <a:p>
            <a:pPr algn="ctr"/>
            <a:r>
              <a:rPr lang="fr-FR" sz="2800" dirty="0" smtClean="0">
                <a:latin typeface="Marianne" panose="02000000000000000000" pitchFamily="2" charset="0"/>
              </a:rPr>
              <a:t>Ton drapeau doit être partagé en trois parts égales.</a:t>
            </a:r>
          </a:p>
          <a:p>
            <a:pPr algn="ctr"/>
            <a:endParaRPr lang="fr-FR" sz="2000" dirty="0">
              <a:latin typeface="Marianne" panose="02000000000000000000" pitchFamily="2" charset="0"/>
            </a:endParaRPr>
          </a:p>
          <a:p>
            <a:pPr algn="ctr"/>
            <a:endParaRPr lang="fr-FR" dirty="0" smtClean="0"/>
          </a:p>
          <a:p>
            <a:pPr algn="ctr"/>
            <a:endParaRPr lang="fr-FR" dirty="0"/>
          </a:p>
          <a:p>
            <a:pPr algn="ctr"/>
            <a:endParaRPr lang="fr-FR" dirty="0" smtClean="0"/>
          </a:p>
          <a:p>
            <a:pPr algn="ctr"/>
            <a:endParaRPr lang="fr-FR" dirty="0"/>
          </a:p>
          <a:p>
            <a:pPr algn="ctr"/>
            <a:endParaRPr lang="fr-FR" dirty="0"/>
          </a:p>
        </p:txBody>
      </p:sp>
      <p:sp>
        <p:nvSpPr>
          <p:cNvPr id="3" name="Rectangle 2"/>
          <p:cNvSpPr/>
          <p:nvPr/>
        </p:nvSpPr>
        <p:spPr>
          <a:xfrm>
            <a:off x="5183600" y="6611779"/>
            <a:ext cx="185820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fr-FR" sz="1000" dirty="0">
                <a:solidFill>
                  <a:prstClr val="black"/>
                </a:solidFill>
                <a:latin typeface="Marianne" panose="02000000000000000000" pitchFamily="2" charset="0"/>
              </a:rPr>
              <a:t>Groupe mathématiques 42</a:t>
            </a:r>
          </a:p>
        </p:txBody>
      </p:sp>
    </p:spTree>
    <p:extLst>
      <p:ext uri="{BB962C8B-B14F-4D97-AF65-F5344CB8AC3E}">
        <p14:creationId xmlns:p14="http://schemas.microsoft.com/office/powerpoint/2010/main" val="1768188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8022" y="511218"/>
            <a:ext cx="4267200" cy="4543425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2372" y="511218"/>
            <a:ext cx="4752648" cy="5488749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1272372" y="5707579"/>
            <a:ext cx="44019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rianne" panose="02000000000000000000" pitchFamily="2" charset="0"/>
              </a:rPr>
              <a:t>Drapeau</a:t>
            </a:r>
            <a:endParaRPr lang="fr-FR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rianne" panose="02000000000000000000" pitchFamily="2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6668022" y="5359179"/>
            <a:ext cx="4267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rianne" panose="02000000000000000000" pitchFamily="2" charset="0"/>
              </a:rPr>
              <a:t>Ecriture fractionnaire</a:t>
            </a:r>
            <a:endParaRPr lang="fr-FR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rianne" panose="02000000000000000000" pitchFamily="2" charset="0"/>
            </a:endParaRPr>
          </a:p>
        </p:txBody>
      </p:sp>
      <p:sp>
        <p:nvSpPr>
          <p:cNvPr id="7" name="Flèche droite 6"/>
          <p:cNvSpPr/>
          <p:nvPr/>
        </p:nvSpPr>
        <p:spPr>
          <a:xfrm>
            <a:off x="5674290" y="2480807"/>
            <a:ext cx="978408" cy="484632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5234393" y="6611779"/>
            <a:ext cx="185820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fr-FR" sz="1000" dirty="0">
                <a:solidFill>
                  <a:prstClr val="black"/>
                </a:solidFill>
                <a:latin typeface="Marianne" panose="02000000000000000000" pitchFamily="2" charset="0"/>
              </a:rPr>
              <a:t>Groupe mathématiques 42</a:t>
            </a:r>
          </a:p>
        </p:txBody>
      </p:sp>
    </p:spTree>
    <p:extLst>
      <p:ext uri="{BB962C8B-B14F-4D97-AF65-F5344CB8AC3E}">
        <p14:creationId xmlns:p14="http://schemas.microsoft.com/office/powerpoint/2010/main" val="2374751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6879" y="511218"/>
            <a:ext cx="4752648" cy="5488749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1197290" y="5707579"/>
            <a:ext cx="44019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arianne" panose="02000000000000000000" pitchFamily="2" charset="0"/>
                <a:ea typeface="+mn-ea"/>
                <a:cs typeface="+mn-cs"/>
              </a:rPr>
              <a:t>Drapeau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Marianne" panose="02000000000000000000" pitchFamily="2" charset="0"/>
              <a:ea typeface="+mn-ea"/>
              <a:cs typeface="+mn-cs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6668020" y="5707579"/>
            <a:ext cx="43481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rianne" panose="02000000000000000000" pitchFamily="2" charset="0"/>
              </a:rPr>
              <a:t>L’écriture en lettres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Marianne" panose="02000000000000000000" pitchFamily="2" charset="0"/>
              <a:ea typeface="+mn-ea"/>
              <a:cs typeface="+mn-cs"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9208" y="2591193"/>
            <a:ext cx="993734" cy="518205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8020" y="511218"/>
            <a:ext cx="4531737" cy="461888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166974" y="6623609"/>
            <a:ext cx="185820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1000" dirty="0">
                <a:latin typeface="Marianne" panose="02000000000000000000" pitchFamily="2" charset="0"/>
              </a:rPr>
              <a:t>Groupe mathématiques 42</a:t>
            </a:r>
          </a:p>
        </p:txBody>
      </p:sp>
    </p:spTree>
    <p:extLst>
      <p:ext uri="{BB962C8B-B14F-4D97-AF65-F5344CB8AC3E}">
        <p14:creationId xmlns:p14="http://schemas.microsoft.com/office/powerpoint/2010/main" val="2663326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6879" y="511218"/>
            <a:ext cx="4752648" cy="5488749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1197290" y="5707579"/>
            <a:ext cx="44019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arianne" panose="02000000000000000000" pitchFamily="2" charset="0"/>
                <a:ea typeface="+mn-ea"/>
                <a:cs typeface="+mn-cs"/>
              </a:rPr>
              <a:t>Drapeau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Marianne" panose="02000000000000000000" pitchFamily="2" charset="0"/>
              <a:ea typeface="+mn-ea"/>
              <a:cs typeface="+mn-cs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6592943" y="5341819"/>
            <a:ext cx="44252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rianne" panose="02000000000000000000" pitchFamily="2" charset="0"/>
              </a:rPr>
              <a:t>Une forme géométrique au choix : hexagone, octogone, disque, carré ou triangle.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Marianne" panose="02000000000000000000" pitchFamily="2" charset="0"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9208" y="2591193"/>
            <a:ext cx="993734" cy="518205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2942" y="511218"/>
            <a:ext cx="4425242" cy="457434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166974" y="6611779"/>
            <a:ext cx="185820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fr-FR" sz="1000" dirty="0">
                <a:solidFill>
                  <a:prstClr val="black"/>
                </a:solidFill>
                <a:latin typeface="Marianne" panose="02000000000000000000" pitchFamily="2" charset="0"/>
              </a:rPr>
              <a:t>Groupe mathématiques 42</a:t>
            </a:r>
          </a:p>
        </p:txBody>
      </p:sp>
    </p:spTree>
    <p:extLst>
      <p:ext uri="{BB962C8B-B14F-4D97-AF65-F5344CB8AC3E}">
        <p14:creationId xmlns:p14="http://schemas.microsoft.com/office/powerpoint/2010/main" val="4257139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6879" y="511218"/>
            <a:ext cx="4752648" cy="5488749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1197290" y="5707579"/>
            <a:ext cx="44019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arianne" panose="02000000000000000000" pitchFamily="2" charset="0"/>
                <a:ea typeface="+mn-ea"/>
                <a:cs typeface="+mn-cs"/>
              </a:rPr>
              <a:t>Drapeau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Marianne" panose="02000000000000000000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ZoneTexte 4"/>
              <p:cNvSpPr txBox="1"/>
              <p:nvPr/>
            </p:nvSpPr>
            <p:spPr>
              <a:xfrm>
                <a:off x="6630481" y="5262147"/>
                <a:ext cx="4743152" cy="11953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32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Marianne" panose="02000000000000000000" pitchFamily="2" charset="0"/>
                    <a:ea typeface="+mn-ea"/>
                    <a:cs typeface="+mn-cs"/>
                  </a:rPr>
                  <a:t>Le</a:t>
                </a:r>
                <a:r>
                  <a:rPr kumimoji="0" lang="fr-FR" sz="3200" b="0" i="0" u="none" strike="noStrike" kern="1200" cap="none" spc="0" normalizeH="0" noProof="0" dirty="0" smtClean="0">
                    <a:ln>
                      <a:noFill/>
                    </a:ln>
                    <a:solidFill>
                      <a:prstClr val="black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Marianne" panose="02000000000000000000" pitchFamily="2" charset="0"/>
                    <a:ea typeface="+mn-ea"/>
                    <a:cs typeface="+mn-cs"/>
                  </a:rPr>
                  <a:t> paquet de </a:t>
                </a:r>
                <a:r>
                  <a:rPr lang="fr-FR" sz="3200" dirty="0" smtClean="0">
                    <a:solidFill>
                      <a:prstClr val="black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arianne" panose="02000000000000000000" pitchFamily="2" charset="0"/>
                  </a:rPr>
                  <a:t>disques</a:t>
                </a:r>
              </a:p>
              <a:p>
                <a:pPr lvl="0" algn="ctr">
                  <a:defRPr/>
                </a:pPr>
                <a:r>
                  <a:rPr lang="fr-FR" sz="2800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On remarque que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800" i="1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800" b="0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fr-FR" sz="2800" b="0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</m:oMath>
                </a14:m>
                <a:r>
                  <a:rPr kumimoji="0" lang="fr-FR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Marianne" panose="02000000000000000000" pitchFamily="2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800" i="1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800" b="0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r-FR" sz="2800" b="0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kumimoji="0" lang="fr-FR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arianne" panose="02000000000000000000" pitchFamily="2" charset="0"/>
                </a:endParaRPr>
              </a:p>
            </p:txBody>
          </p:sp>
        </mc:Choice>
        <mc:Fallback>
          <p:sp>
            <p:nvSpPr>
              <p:cNvPr id="5" name="ZoneText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0481" y="5262147"/>
                <a:ext cx="4743152" cy="1195327"/>
              </a:xfrm>
              <a:prstGeom prst="rect">
                <a:avLst/>
              </a:prstGeom>
              <a:blipFill>
                <a:blip r:embed="rId3"/>
                <a:stretch>
                  <a:fillRect t="-7143" r="-257" b="-1020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99208" y="2591193"/>
            <a:ext cx="993734" cy="518205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92942" y="511218"/>
            <a:ext cx="4523194" cy="456966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166974" y="6612962"/>
            <a:ext cx="185820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fr-FR" sz="1000" dirty="0">
                <a:solidFill>
                  <a:prstClr val="black"/>
                </a:solidFill>
                <a:latin typeface="Marianne" panose="02000000000000000000" pitchFamily="2" charset="0"/>
              </a:rPr>
              <a:t>Groupe mathématiques 42</a:t>
            </a:r>
          </a:p>
        </p:txBody>
      </p:sp>
    </p:spTree>
    <p:extLst>
      <p:ext uri="{BB962C8B-B14F-4D97-AF65-F5344CB8AC3E}">
        <p14:creationId xmlns:p14="http://schemas.microsoft.com/office/powerpoint/2010/main" val="55107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6879" y="511218"/>
            <a:ext cx="4752648" cy="5488749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1197290" y="5707579"/>
            <a:ext cx="44019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arianne" panose="02000000000000000000" pitchFamily="2" charset="0"/>
                <a:ea typeface="+mn-ea"/>
                <a:cs typeface="+mn-cs"/>
              </a:rPr>
              <a:t>Drapeau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Marianne" panose="02000000000000000000" pitchFamily="2" charset="0"/>
              <a:ea typeface="+mn-ea"/>
              <a:cs typeface="+mn-cs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6668020" y="5707579"/>
            <a:ext cx="43481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arianne" panose="02000000000000000000" pitchFamily="2" charset="0"/>
                <a:ea typeface="+mn-ea"/>
                <a:cs typeface="+mn-cs"/>
              </a:rPr>
              <a:t>La ligne graduée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Marianne" panose="02000000000000000000" pitchFamily="2" charset="0"/>
              <a:ea typeface="+mn-ea"/>
              <a:cs typeface="+mn-cs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7059" y="511218"/>
            <a:ext cx="4429125" cy="459105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99208" y="2591193"/>
            <a:ext cx="993734" cy="51820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166974" y="6605278"/>
            <a:ext cx="185820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fr-FR" sz="1000" dirty="0">
                <a:solidFill>
                  <a:prstClr val="black"/>
                </a:solidFill>
                <a:latin typeface="Marianne" panose="02000000000000000000" pitchFamily="2" charset="0"/>
              </a:rPr>
              <a:t>Groupe mathématiques 42</a:t>
            </a:r>
          </a:p>
        </p:txBody>
      </p:sp>
    </p:spTree>
    <p:extLst>
      <p:ext uri="{BB962C8B-B14F-4D97-AF65-F5344CB8AC3E}">
        <p14:creationId xmlns:p14="http://schemas.microsoft.com/office/powerpoint/2010/main" val="1281891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553" y="2375567"/>
            <a:ext cx="5678463" cy="299595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Rectangle 4"/>
          <p:cNvSpPr/>
          <p:nvPr/>
        </p:nvSpPr>
        <p:spPr>
          <a:xfrm>
            <a:off x="1058092" y="650372"/>
            <a:ext cx="101759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rianne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Ecris avec une fraction la part que représente chaque couleur de ce drapeau  ?</a:t>
            </a:r>
            <a:endParaRPr lang="fr-F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2630463" y="5620819"/>
            <a:ext cx="69686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rianne" panose="02000000000000000000" pitchFamily="2" charset="0"/>
              </a:rPr>
              <a:t>France</a:t>
            </a:r>
            <a:endParaRPr lang="fr-FR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rianne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216974" y="6578000"/>
            <a:ext cx="185820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fr-FR" sz="1000" dirty="0">
                <a:solidFill>
                  <a:prstClr val="black"/>
                </a:solidFill>
                <a:latin typeface="Marianne" panose="02000000000000000000" pitchFamily="2" charset="0"/>
              </a:rPr>
              <a:t>Groupe mathématiques 42</a:t>
            </a:r>
          </a:p>
        </p:txBody>
      </p:sp>
    </p:spTree>
    <p:extLst>
      <p:ext uri="{BB962C8B-B14F-4D97-AF65-F5344CB8AC3E}">
        <p14:creationId xmlns:p14="http://schemas.microsoft.com/office/powerpoint/2010/main" val="3604985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5901" y="643195"/>
            <a:ext cx="6058100" cy="320505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/>
              <p:cNvSpPr txBox="1"/>
              <p:nvPr/>
            </p:nvSpPr>
            <p:spPr>
              <a:xfrm>
                <a:off x="296611" y="4409162"/>
                <a:ext cx="11636679" cy="13288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fr-FR" sz="44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44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r-FR" sz="44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fr-FR" sz="4400" b="0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3600" b="0" i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 panose="02040503050406030204" pitchFamily="18" charset="0"/>
                  </a:rPr>
                  <a:t> </a:t>
                </a:r>
                <a:r>
                  <a:rPr lang="fr-FR" sz="3600" b="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arianne" panose="02000000000000000000" pitchFamily="2" charset="0"/>
                  </a:rPr>
                  <a:t>du drapeau est bleu,</a:t>
                </a:r>
                <a:r>
                  <a:rPr lang="fr-FR" sz="3600" dirty="0">
                    <a:solidFill>
                      <a:prstClr val="black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4400" i="1">
                            <a:solidFill>
                              <a:prstClr val="black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4400" i="1">
                            <a:solidFill>
                              <a:prstClr val="black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r-FR" sz="4400" i="1">
                            <a:solidFill>
                              <a:prstClr val="black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fr-FR" sz="3600" b="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arianne" panose="02000000000000000000" pitchFamily="2" charset="0"/>
                  </a:rPr>
                  <a:t>  est blanc et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4400" i="1">
                            <a:solidFill>
                              <a:prstClr val="black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4400" i="1">
                            <a:solidFill>
                              <a:prstClr val="black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r-FR" sz="4400" i="1">
                            <a:solidFill>
                              <a:prstClr val="black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fr-FR" sz="4400" b="0" i="0">
                        <a:solidFill>
                          <a:prstClr val="black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fr-FR" sz="4400" b="0" i="0" smtClean="0">
                        <a:solidFill>
                          <a:prstClr val="black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est</m:t>
                    </m:r>
                    <m:r>
                      <a:rPr lang="fr-FR" sz="4400" b="0" i="0" smtClean="0">
                        <a:solidFill>
                          <a:prstClr val="black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fr-FR" sz="4400" b="0" i="0" smtClean="0">
                        <a:solidFill>
                          <a:prstClr val="black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rouge</m:t>
                    </m:r>
                    <m:r>
                      <a:rPr lang="fr-FR" sz="4400" b="0" i="0" smtClean="0">
                        <a:solidFill>
                          <a:prstClr val="black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fr-FR" sz="3600" b="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arianne" panose="02000000000000000000" pitchFamily="2" charset="0"/>
                  </a:rPr>
                  <a:t> 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3" name="ZoneText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611" y="4409162"/>
                <a:ext cx="11636679" cy="132882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/>
          <p:cNvSpPr/>
          <p:nvPr/>
        </p:nvSpPr>
        <p:spPr>
          <a:xfrm>
            <a:off x="5185849" y="6611779"/>
            <a:ext cx="185820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fr-FR" sz="1000" dirty="0">
                <a:solidFill>
                  <a:prstClr val="black"/>
                </a:solidFill>
                <a:latin typeface="Marianne" panose="02000000000000000000" pitchFamily="2" charset="0"/>
              </a:rPr>
              <a:t>Groupe mathématiques 42</a:t>
            </a:r>
          </a:p>
        </p:txBody>
      </p:sp>
    </p:spTree>
    <p:extLst>
      <p:ext uri="{BB962C8B-B14F-4D97-AF65-F5344CB8AC3E}">
        <p14:creationId xmlns:p14="http://schemas.microsoft.com/office/powerpoint/2010/main" val="3224146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2652" y="1990619"/>
            <a:ext cx="5138801" cy="345076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270875" y="150312"/>
                <a:ext cx="11711836" cy="16058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fr-FR" sz="4400" i="1">
                            <a:solidFill>
                              <a:prstClr val="black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4400" i="1">
                            <a:solidFill>
                              <a:prstClr val="black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r-FR" sz="4400" i="1">
                            <a:solidFill>
                              <a:prstClr val="black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fr-FR" sz="36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arianne" panose="02000000000000000000" pitchFamily="2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du drapeau est </a:t>
                </a:r>
                <a:r>
                  <a:rPr lang="fr-FR" sz="36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arianne" panose="02000000000000000000" pitchFamily="2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noir,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4400" i="1">
                            <a:solidFill>
                              <a:prstClr val="black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4400" i="1">
                            <a:solidFill>
                              <a:prstClr val="black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r-FR" sz="4400" i="1">
                            <a:solidFill>
                              <a:prstClr val="black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fr-FR" sz="36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arianne" panose="02000000000000000000" pitchFamily="2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fr-FR" sz="36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arianne" panose="02000000000000000000" pitchFamily="2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du drapeau est </a:t>
                </a:r>
                <a:r>
                  <a:rPr lang="fr-FR" sz="36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arianne" panose="02000000000000000000" pitchFamily="2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rouge et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4400" i="1">
                            <a:solidFill>
                              <a:prstClr val="black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4400" i="1">
                            <a:solidFill>
                              <a:prstClr val="black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r-FR" sz="4400" i="1">
                            <a:solidFill>
                              <a:prstClr val="black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fr-FR" sz="36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arianne" panose="02000000000000000000" pitchFamily="2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fr-FR" sz="36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arianne" panose="02000000000000000000" pitchFamily="2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du drapeau est jaune.</a:t>
                </a:r>
                <a:r>
                  <a:rPr lang="fr-FR" sz="36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arianne" panose="02000000000000000000" pitchFamily="2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  <a:endParaRPr lang="fr-FR" sz="3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875" y="150312"/>
                <a:ext cx="11711836" cy="1605824"/>
              </a:xfrm>
              <a:prstGeom prst="rect">
                <a:avLst/>
              </a:prstGeom>
              <a:blipFill>
                <a:blip r:embed="rId3"/>
                <a:stretch>
                  <a:fillRect b="-1482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ZoneTexte 4"/>
          <p:cNvSpPr txBox="1"/>
          <p:nvPr/>
        </p:nvSpPr>
        <p:spPr>
          <a:xfrm>
            <a:off x="588723" y="5709875"/>
            <a:ext cx="111857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quel drapeau s’agit-il ?</a:t>
            </a:r>
            <a:endParaRPr lang="fr-FR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22951" y="6611779"/>
            <a:ext cx="185820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fr-FR" sz="1000" dirty="0">
                <a:solidFill>
                  <a:prstClr val="black"/>
                </a:solidFill>
                <a:latin typeface="Marianne" panose="02000000000000000000" pitchFamily="2" charset="0"/>
              </a:rPr>
              <a:t>Groupe mathématiques 42</a:t>
            </a:r>
          </a:p>
        </p:txBody>
      </p:sp>
    </p:spTree>
    <p:extLst>
      <p:ext uri="{BB962C8B-B14F-4D97-AF65-F5344CB8AC3E}">
        <p14:creationId xmlns:p14="http://schemas.microsoft.com/office/powerpoint/2010/main" val="3460128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7809" y="915772"/>
            <a:ext cx="6036175" cy="4118712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3244242" y="5235879"/>
            <a:ext cx="55740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arianne" panose="02000000000000000000" pitchFamily="2" charset="0"/>
              </a:rPr>
              <a:t>Drapeau de l’Allemagne</a:t>
            </a:r>
            <a:endParaRPr lang="fr-F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arianne" panose="02000000000000000000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116795" y="6611779"/>
            <a:ext cx="185820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fr-FR" sz="1000" dirty="0">
                <a:solidFill>
                  <a:prstClr val="black"/>
                </a:solidFill>
                <a:latin typeface="Marianne" panose="02000000000000000000" pitchFamily="2" charset="0"/>
              </a:rPr>
              <a:t>Groupe mathématiques 42</a:t>
            </a:r>
          </a:p>
        </p:txBody>
      </p:sp>
    </p:spTree>
    <p:extLst>
      <p:ext uri="{BB962C8B-B14F-4D97-AF65-F5344CB8AC3E}">
        <p14:creationId xmlns:p14="http://schemas.microsoft.com/office/powerpoint/2010/main" val="3025273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2242" y="1941532"/>
            <a:ext cx="6623131" cy="436427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00833" y="401241"/>
            <a:ext cx="112859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6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rianne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Quelle </a:t>
            </a:r>
            <a:r>
              <a:rPr lang="fr-FR" sz="36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rianne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est la part du jaune, du bleu et rouge dans </a:t>
            </a:r>
            <a:r>
              <a:rPr lang="fr-FR" sz="36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rianne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le drapeau de la Colombie ?</a:t>
            </a:r>
            <a:endParaRPr lang="fr-F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114706" y="6611779"/>
            <a:ext cx="185820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fr-FR" sz="1000" dirty="0">
                <a:solidFill>
                  <a:prstClr val="black"/>
                </a:solidFill>
                <a:latin typeface="Marianne" panose="02000000000000000000" pitchFamily="2" charset="0"/>
              </a:rPr>
              <a:t>Groupe mathématiques 42</a:t>
            </a:r>
          </a:p>
        </p:txBody>
      </p:sp>
    </p:spTree>
    <p:extLst>
      <p:ext uri="{BB962C8B-B14F-4D97-AF65-F5344CB8AC3E}">
        <p14:creationId xmlns:p14="http://schemas.microsoft.com/office/powerpoint/2010/main" val="773005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0505" y="2575300"/>
            <a:ext cx="5864598" cy="386297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538618" y="242384"/>
                <a:ext cx="11010379" cy="200593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 xmlns:m="http://schemas.openxmlformats.org/officeDocument/2006/math">
                    <m:f>
                      <m:fPr>
                        <m:ctrlPr>
                          <a:rPr lang="fr-FR" sz="4400" i="1" smtClean="0">
                            <a:solidFill>
                              <a:prstClr val="black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4400" b="0" i="1" smtClean="0">
                            <a:solidFill>
                              <a:prstClr val="black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fr-FR" sz="4400" b="0" i="1" smtClean="0">
                            <a:solidFill>
                              <a:prstClr val="black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fr-FR" sz="3600" dirty="0">
                    <a:solidFill>
                      <a:prstClr val="black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arianne" panose="02000000000000000000" pitchFamily="2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du drapeau est noir,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4400" i="1">
                            <a:solidFill>
                              <a:prstClr val="black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4400" i="1">
                            <a:solidFill>
                              <a:prstClr val="black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r-FR" sz="4400" b="0" i="1" smtClean="0">
                            <a:solidFill>
                              <a:prstClr val="black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fr-FR" sz="3600" dirty="0">
                    <a:solidFill>
                      <a:prstClr val="black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arianne" panose="02000000000000000000" pitchFamily="2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du drapeau est rouge et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4400" i="1">
                            <a:solidFill>
                              <a:prstClr val="black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4400" i="1">
                            <a:solidFill>
                              <a:prstClr val="black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r-FR" sz="4400" b="0" i="1" smtClean="0">
                            <a:solidFill>
                              <a:prstClr val="black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fr-FR" sz="3600" dirty="0">
                    <a:solidFill>
                      <a:prstClr val="black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arianne" panose="02000000000000000000" pitchFamily="2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du drapeau est jaune. </a:t>
                </a:r>
                <a:endParaRPr lang="fr-FR" sz="360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618" y="242384"/>
                <a:ext cx="11010379" cy="2005934"/>
              </a:xfrm>
              <a:prstGeom prst="rect">
                <a:avLst/>
              </a:prstGeom>
              <a:blipFill>
                <a:blip r:embed="rId3"/>
                <a:stretch>
                  <a:fillRect r="-2214" b="-395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/>
          <p:cNvSpPr/>
          <p:nvPr/>
        </p:nvSpPr>
        <p:spPr>
          <a:xfrm>
            <a:off x="5233703" y="6611779"/>
            <a:ext cx="185820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fr-FR" sz="1000" dirty="0">
                <a:solidFill>
                  <a:prstClr val="black"/>
                </a:solidFill>
                <a:latin typeface="Marianne" panose="02000000000000000000" pitchFamily="2" charset="0"/>
              </a:rPr>
              <a:t>Groupe mathématiques 42</a:t>
            </a:r>
          </a:p>
        </p:txBody>
      </p:sp>
    </p:spTree>
    <p:extLst>
      <p:ext uri="{BB962C8B-B14F-4D97-AF65-F5344CB8AC3E}">
        <p14:creationId xmlns:p14="http://schemas.microsoft.com/office/powerpoint/2010/main" val="4082065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9239" y="2807462"/>
            <a:ext cx="5438775" cy="364807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580893" y="141586"/>
                <a:ext cx="11075468" cy="22695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fr-FR" sz="1000" dirty="0" smtClean="0">
                    <a:latin typeface="Marianne" panose="02000000000000000000" pitchFamily="2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4400" i="1">
                            <a:solidFill>
                              <a:prstClr val="black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4400" b="0" i="1" smtClean="0">
                            <a:solidFill>
                              <a:prstClr val="black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r-FR" sz="4400" i="1">
                            <a:solidFill>
                              <a:prstClr val="black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fr-FR" sz="36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arianne" panose="02000000000000000000" pitchFamily="2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fr-FR" sz="36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arianne" panose="02000000000000000000" pitchFamily="2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du drapeau est </a:t>
                </a:r>
                <a:r>
                  <a:rPr lang="fr-FR" sz="36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arianne" panose="02000000000000000000" pitchFamily="2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bleu,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4400" i="1">
                            <a:solidFill>
                              <a:prstClr val="black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4400" b="0" i="1" smtClean="0">
                            <a:solidFill>
                              <a:prstClr val="black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r-FR" sz="4400" i="1">
                            <a:solidFill>
                              <a:prstClr val="black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fr-FR" sz="36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arianne" panose="02000000000000000000" pitchFamily="2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est rouge et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4400" i="1">
                            <a:solidFill>
                              <a:prstClr val="black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4400" i="1">
                            <a:solidFill>
                              <a:prstClr val="black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fr-FR" sz="4400" i="1">
                            <a:solidFill>
                              <a:prstClr val="black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fr-FR" sz="36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arianne" panose="02000000000000000000" pitchFamily="2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est blanc. </a:t>
                </a:r>
                <a:endParaRPr lang="fr-FR" sz="36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arianne" panose="02000000000000000000" pitchFamily="2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fr-FR" sz="36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arianne" panose="02000000000000000000" pitchFamily="2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Les </a:t>
                </a:r>
                <a:r>
                  <a:rPr lang="fr-FR" sz="36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arianne" panose="02000000000000000000" pitchFamily="2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parts </a:t>
                </a:r>
                <a:r>
                  <a:rPr lang="fr-FR" sz="36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arianne" panose="02000000000000000000" pitchFamily="2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avec les étoiles sont blanches.</a:t>
                </a:r>
                <a:endParaRPr lang="fr-FR" sz="36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893" y="141586"/>
                <a:ext cx="11075468" cy="2269596"/>
              </a:xfrm>
              <a:prstGeom prst="rect">
                <a:avLst/>
              </a:prstGeom>
              <a:blipFill>
                <a:blip r:embed="rId3"/>
                <a:stretch>
                  <a:fillRect r="-1706" b="-1018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/>
          <p:cNvSpPr/>
          <p:nvPr/>
        </p:nvSpPr>
        <p:spPr>
          <a:xfrm>
            <a:off x="5189525" y="6611779"/>
            <a:ext cx="185820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fr-FR" sz="1000" dirty="0">
                <a:solidFill>
                  <a:prstClr val="black"/>
                </a:solidFill>
                <a:latin typeface="Marianne" panose="02000000000000000000" pitchFamily="2" charset="0"/>
              </a:rPr>
              <a:t>Groupe mathématiques 42</a:t>
            </a:r>
          </a:p>
        </p:txBody>
      </p:sp>
    </p:spTree>
    <p:extLst>
      <p:ext uri="{BB962C8B-B14F-4D97-AF65-F5344CB8AC3E}">
        <p14:creationId xmlns:p14="http://schemas.microsoft.com/office/powerpoint/2010/main" val="1682278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039" y="1014608"/>
            <a:ext cx="5871485" cy="401733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Rectangle 2"/>
          <p:cNvSpPr/>
          <p:nvPr/>
        </p:nvSpPr>
        <p:spPr>
          <a:xfrm>
            <a:off x="3657039" y="5611040"/>
            <a:ext cx="587148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600" dirty="0" smtClean="0">
                <a:ln w="0"/>
                <a:solidFill>
                  <a:prstClr val="black"/>
                </a:solidFill>
                <a:latin typeface="Marianne" panose="02000000000000000000" pitchFamily="2" charset="0"/>
              </a:rPr>
              <a:t>Drapeau du Panama</a:t>
            </a:r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5663680" y="6590250"/>
            <a:ext cx="185820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fr-FR" sz="1000" dirty="0">
                <a:solidFill>
                  <a:prstClr val="black"/>
                </a:solidFill>
                <a:latin typeface="Marianne" panose="02000000000000000000" pitchFamily="2" charset="0"/>
              </a:rPr>
              <a:t>Groupe mathématiques 42</a:t>
            </a:r>
          </a:p>
        </p:txBody>
      </p:sp>
    </p:spTree>
    <p:extLst>
      <p:ext uri="{BB962C8B-B14F-4D97-AF65-F5344CB8AC3E}">
        <p14:creationId xmlns:p14="http://schemas.microsoft.com/office/powerpoint/2010/main" val="404117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</TotalTime>
  <Words>318</Words>
  <Application>Microsoft Office PowerPoint</Application>
  <PresentationFormat>Grand écran</PresentationFormat>
  <Paragraphs>54</Paragraphs>
  <Slides>16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Marianne</vt:lpstr>
      <vt:lpstr>Times New Roman</vt:lpstr>
      <vt:lpstr>Thème Office</vt:lpstr>
      <vt:lpstr>Egalités, drapeaux et fractions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ACADEMIE DE LYON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Drapeaux et fractions</dc:title>
  <dc:creator>sanselmo</dc:creator>
  <cp:lastModifiedBy>sanselmo</cp:lastModifiedBy>
  <cp:revision>22</cp:revision>
  <dcterms:created xsi:type="dcterms:W3CDTF">2026-01-23T07:15:27Z</dcterms:created>
  <dcterms:modified xsi:type="dcterms:W3CDTF">2026-01-29T13:18:22Z</dcterms:modified>
</cp:coreProperties>
</file>