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4" r:id="rId3"/>
  </p:sldMasterIdLst>
  <p:notesMasterIdLst>
    <p:notesMasterId r:id="rId45"/>
  </p:notesMasterIdLst>
  <p:sldIdLst>
    <p:sldId id="256" r:id="rId4"/>
    <p:sldId id="257" r:id="rId5"/>
    <p:sldId id="309" r:id="rId6"/>
    <p:sldId id="258" r:id="rId7"/>
    <p:sldId id="306" r:id="rId8"/>
    <p:sldId id="341" r:id="rId9"/>
    <p:sldId id="339" r:id="rId10"/>
    <p:sldId id="307" r:id="rId11"/>
    <p:sldId id="308" r:id="rId12"/>
    <p:sldId id="343" r:id="rId13"/>
    <p:sldId id="297" r:id="rId14"/>
    <p:sldId id="312" r:id="rId15"/>
    <p:sldId id="351" r:id="rId16"/>
    <p:sldId id="361" r:id="rId17"/>
    <p:sldId id="326" r:id="rId18"/>
    <p:sldId id="362" r:id="rId19"/>
    <p:sldId id="363" r:id="rId20"/>
    <p:sldId id="324" r:id="rId21"/>
    <p:sldId id="364" r:id="rId22"/>
    <p:sldId id="365" r:id="rId23"/>
    <p:sldId id="335" r:id="rId24"/>
    <p:sldId id="352" r:id="rId25"/>
    <p:sldId id="348" r:id="rId26"/>
    <p:sldId id="349" r:id="rId27"/>
    <p:sldId id="350" r:id="rId28"/>
    <p:sldId id="283" r:id="rId29"/>
    <p:sldId id="367" r:id="rId30"/>
    <p:sldId id="369" r:id="rId31"/>
    <p:sldId id="370" r:id="rId32"/>
    <p:sldId id="373" r:id="rId33"/>
    <p:sldId id="371" r:id="rId34"/>
    <p:sldId id="372" r:id="rId35"/>
    <p:sldId id="374" r:id="rId36"/>
    <p:sldId id="368" r:id="rId37"/>
    <p:sldId id="318" r:id="rId38"/>
    <p:sldId id="315" r:id="rId39"/>
    <p:sldId id="366" r:id="rId40"/>
    <p:sldId id="314" r:id="rId41"/>
    <p:sldId id="319" r:id="rId42"/>
    <p:sldId id="320" r:id="rId43"/>
    <p:sldId id="304" r:id="rId44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3D45E-1F1E-425A-A8FD-E96D91DCEA52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2CFB8-E58C-49A2-9D93-E7E23C4E06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4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CFB8-E58C-49A2-9D93-E7E23C4E061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4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ED9150-0701-41D4-811D-BF3BC309EDEA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94F445-3C0F-4D20-A357-DF57962DE054}" type="datetime1">
              <a:rPr lang="en-US" smtClean="0"/>
              <a:t>1/27/2026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6451A20-61F3-4257-A07F-F080106CFF9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fld id="{341307B7-74BC-49CF-9CD0-3BCA31CAF3B3}" type="datetime1">
              <a:rPr lang="en-US" smtClean="0"/>
              <a:t>1/27/2026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23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6451A20-61F3-4257-A07F-F080106CFF9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fld id="{F2BF7D14-3A34-418A-A190-5A5E86F5C810}" type="datetime1">
              <a:rPr lang="en-US" smtClean="0"/>
              <a:t>1/27/2026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0785-5ED1-4B94-B2A3-C993D92C838F}" type="datetime1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1B94-7426-41FD-86F7-DD4008E58395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ED9150-0701-41D4-811D-BF3BC309EDEA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A90D619-C312-4059-AB25-64653978F45F}" type="datetime1">
              <a:rPr lang="en-US" smtClean="0"/>
              <a:t>1/27/2026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2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68817FA7-B3DB-4813-9902-D58B7E96538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BAE90AF0-98B2-47C8-809B-E6055D4E1D7A}" type="datetime1">
              <a:rPr lang="en-US" smtClean="0"/>
              <a:t>1/27/2026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ED9150-0701-41D4-811D-BF3BC309EDEA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2140D8-CCD3-4339-8502-2DFEC35219D2}" type="datetime1">
              <a:rPr lang="en-US" smtClean="0"/>
              <a:t>1/27/2026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6451A20-61F3-4257-A07F-F080106CFF9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fld id="{2C7B5968-34B1-4646-808D-60367E8E10BE}" type="datetime1">
              <a:rPr lang="en-US" smtClean="0"/>
              <a:t>1/27/2026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04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DA59154-EAE0-426F-B7A5-33585927BAAA}" type="datetime1">
              <a:rPr lang="en-US" sz="1200" b="0" strike="noStrike" spc="-1" smtClean="0">
                <a:solidFill>
                  <a:srgbClr val="000000"/>
                </a:solidFill>
                <a:latin typeface="Calibri"/>
              </a:rPr>
              <a:t>1/27/2026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strike="noStrike" spc="-1" smtClean="0">
                <a:solidFill>
                  <a:srgbClr val="000000"/>
                </a:solidFill>
                <a:latin typeface="Calibri"/>
              </a:rPr>
              <a:t>Groupe référents mathématiques 42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687E1D0-D21B-4AD6-86B8-69B3FB115C5B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C48F264-EDFA-4440-BDBE-6C50E92F9020}" type="datetime1">
              <a:rPr lang="en-US" sz="1200" b="0" strike="noStrike" spc="-1" smtClean="0">
                <a:solidFill>
                  <a:srgbClr val="000000"/>
                </a:solidFill>
                <a:latin typeface="Calibri"/>
              </a:rPr>
              <a:t>1/27/2026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strike="noStrike" spc="-1" smtClean="0">
                <a:solidFill>
                  <a:srgbClr val="000000"/>
                </a:solidFill>
                <a:latin typeface="Calibri"/>
              </a:rPr>
              <a:t>Groupe référents mathématiques 42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7D82AF-3467-4FEF-9D90-503FD7936CE4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3" r:id="rId3"/>
    <p:sldLayoutId id="214748367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85927A4-5CE8-46F4-8141-18DA26EC1FC8}" type="datetime1">
              <a:rPr lang="en-US" sz="1200" b="0" strike="noStrike" spc="-1" smtClean="0">
                <a:solidFill>
                  <a:srgbClr val="000000"/>
                </a:solidFill>
                <a:latin typeface="Calibri"/>
              </a:rPr>
              <a:t>1/27/2026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strike="noStrike" spc="-1" smtClean="0">
                <a:solidFill>
                  <a:srgbClr val="000000"/>
                </a:solidFill>
                <a:latin typeface="Calibri"/>
              </a:rPr>
              <a:t>Groupe référents mathématiques 42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43FF09-3525-4E34-BFA9-4A78EC829A1B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3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07480" y="7561"/>
            <a:ext cx="7776439" cy="109424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fr-FR" sz="3600" spc="-1" dirty="0">
                <a:solidFill>
                  <a:schemeClr val="dk1"/>
                </a:solidFill>
                <a:latin typeface="Calibri Light"/>
              </a:rPr>
              <a:t>S</a:t>
            </a:r>
            <a:r>
              <a:rPr lang="fr-FR" sz="3600" b="0" strike="noStrike" spc="-1" dirty="0" smtClean="0">
                <a:solidFill>
                  <a:schemeClr val="dk1"/>
                </a:solidFill>
                <a:latin typeface="Calibri Light"/>
              </a:rPr>
              <a:t>emaine </a:t>
            </a:r>
            <a:r>
              <a:rPr lang="fr-FR" sz="3600" b="0" strike="noStrike" spc="-1" dirty="0">
                <a:solidFill>
                  <a:schemeClr val="dk1"/>
                </a:solidFill>
                <a:latin typeface="Calibri Light"/>
              </a:rPr>
              <a:t>des </a:t>
            </a:r>
            <a:r>
              <a:rPr lang="fr-FR" sz="3600" b="0" strike="noStrike" spc="-1" dirty="0" smtClean="0">
                <a:solidFill>
                  <a:schemeClr val="dk1"/>
                </a:solidFill>
                <a:latin typeface="Calibri Light"/>
              </a:rPr>
              <a:t>mathématiques</a:t>
            </a:r>
            <a:r>
              <a:rPr lang="fr-FR" sz="3600" dirty="0"/>
              <a:t> </a:t>
            </a:r>
            <a:r>
              <a:rPr lang="fr-FR" sz="3600" dirty="0" smtClean="0"/>
              <a:t>2026</a:t>
            </a:r>
            <a:endParaRPr lang="fr-FR" sz="60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3241843" y="2170245"/>
            <a:ext cx="5361829" cy="100495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/>
                </a:solidFill>
                <a:latin typeface="Marianne" panose="02000000000000000000" pitchFamily="2" charset="0"/>
              </a:rPr>
              <a:t>Cycle </a:t>
            </a:r>
            <a:r>
              <a:rPr lang="fr-FR" sz="2400" b="1" strike="noStrike" spc="-1" dirty="0" smtClean="0">
                <a:solidFill>
                  <a:schemeClr val="dk1"/>
                </a:solidFill>
                <a:latin typeface="Marianne" panose="02000000000000000000" pitchFamily="2" charset="0"/>
              </a:rPr>
              <a:t>2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pc="-1" dirty="0" smtClean="0">
                <a:solidFill>
                  <a:schemeClr val="dk1"/>
                </a:solidFill>
                <a:latin typeface="Marianne" panose="02000000000000000000" pitchFamily="2" charset="0"/>
              </a:rPr>
              <a:t>Art et Fractions</a:t>
            </a:r>
            <a:endParaRPr lang="fr-FR" sz="2400" b="1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8305" y="1222341"/>
            <a:ext cx="6014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latin typeface="Marianne" panose="02000000000000000000" pitchFamily="2" charset="0"/>
              </a:rPr>
              <a:t>La Fête des drapeaux</a:t>
            </a:r>
            <a:endParaRPr lang="fr-FR" sz="4400" b="1" dirty="0">
              <a:latin typeface="Marianne" panose="02000000000000000000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0358469">
            <a:off x="7742590" y="1991423"/>
            <a:ext cx="256492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égalités</a:t>
            </a: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21" y="3540978"/>
            <a:ext cx="9067800" cy="2343150"/>
          </a:xfrm>
          <a:prstGeom prst="rect">
            <a:avLst/>
          </a:prstGeom>
        </p:spPr>
      </p:pic>
      <p:pic>
        <p:nvPicPr>
          <p:cNvPr id="71" name="Picture 70" descr="equal_sig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296" y="1991782"/>
            <a:ext cx="1763208" cy="137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07820" y="1423636"/>
            <a:ext cx="10452775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sz="2400" dirty="0">
                <a:latin typeface="+mn-lt"/>
              </a:rPr>
              <a:t>‘</a:t>
            </a:r>
            <a:r>
              <a:rPr sz="2400" dirty="0" err="1">
                <a:latin typeface="+mn-lt"/>
              </a:rPr>
              <a:t>Autant</a:t>
            </a:r>
            <a:r>
              <a:rPr sz="2400" dirty="0">
                <a:latin typeface="+mn-lt"/>
              </a:rPr>
              <a:t> que’ </a:t>
            </a:r>
            <a:r>
              <a:rPr sz="2400" dirty="0" err="1">
                <a:latin typeface="+mn-lt"/>
              </a:rPr>
              <a:t>signifie</a:t>
            </a:r>
            <a:r>
              <a:rPr sz="2400" dirty="0">
                <a:latin typeface="+mn-lt"/>
              </a:rPr>
              <a:t> ‘la </a:t>
            </a:r>
            <a:r>
              <a:rPr sz="2400" dirty="0" err="1">
                <a:latin typeface="+mn-lt"/>
              </a:rPr>
              <a:t>même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quantité</a:t>
            </a:r>
            <a:r>
              <a:rPr sz="2400" dirty="0">
                <a:latin typeface="+mn-lt"/>
              </a:rPr>
              <a:t> / la </a:t>
            </a:r>
            <a:r>
              <a:rPr sz="2400" dirty="0" err="1">
                <a:latin typeface="+mn-lt"/>
              </a:rPr>
              <a:t>même</a:t>
            </a:r>
            <a:r>
              <a:rPr sz="2400" dirty="0">
                <a:latin typeface="+mn-lt"/>
              </a:rPr>
              <a:t> surface’.</a:t>
            </a:r>
            <a:endParaRPr lang="fr-FR" sz="2400" spc="-1" dirty="0" smtClean="0">
              <a:solidFill>
                <a:schemeClr val="dk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fr-FR" sz="2400" spc="-1" dirty="0" smtClean="0">
              <a:solidFill>
                <a:schemeClr val="dk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sz="2400" dirty="0">
                <a:latin typeface="+mn-lt"/>
              </a:rPr>
              <a:t>Pour savoir </a:t>
            </a:r>
            <a:r>
              <a:rPr sz="2400" dirty="0" err="1">
                <a:latin typeface="+mn-lt"/>
              </a:rPr>
              <a:t>si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deux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drapeaux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ont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autant</a:t>
            </a:r>
            <a:r>
              <a:rPr sz="2400" dirty="0">
                <a:latin typeface="+mn-lt"/>
              </a:rPr>
              <a:t> de rouge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J</a:t>
            </a:r>
            <a:r>
              <a:rPr sz="2400" dirty="0" smtClean="0">
                <a:latin typeface="+mn-lt"/>
              </a:rPr>
              <a:t>e </a:t>
            </a:r>
            <a:r>
              <a:rPr sz="2400" dirty="0" err="1">
                <a:latin typeface="+mn-lt"/>
              </a:rPr>
              <a:t>compte</a:t>
            </a:r>
            <a:r>
              <a:rPr sz="2400" dirty="0">
                <a:latin typeface="+mn-lt"/>
              </a:rPr>
              <a:t> les parts </a:t>
            </a:r>
            <a:r>
              <a:rPr sz="2400" dirty="0" err="1">
                <a:latin typeface="+mn-lt"/>
              </a:rPr>
              <a:t>égales</a:t>
            </a:r>
            <a:r>
              <a:rPr sz="2400" dirty="0">
                <a:latin typeface="+mn-lt"/>
              </a:rPr>
              <a:t> (cases)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n-lt"/>
              </a:rPr>
              <a:t>Je p</a:t>
            </a:r>
            <a:r>
              <a:rPr sz="2400" dirty="0" err="1" smtClean="0">
                <a:latin typeface="+mn-lt"/>
              </a:rPr>
              <a:t>ose</a:t>
            </a:r>
            <a:r>
              <a:rPr sz="2400" dirty="0" smtClean="0">
                <a:latin typeface="+mn-lt"/>
              </a:rPr>
              <a:t> </a:t>
            </a:r>
            <a:r>
              <a:rPr sz="2400" dirty="0" err="1">
                <a:latin typeface="+mn-lt"/>
              </a:rPr>
              <a:t>une</a:t>
            </a:r>
            <a:r>
              <a:rPr sz="2400" dirty="0">
                <a:latin typeface="+mn-lt"/>
              </a:rPr>
              <a:t> grille de </a:t>
            </a:r>
            <a:r>
              <a:rPr sz="2400" dirty="0" err="1" smtClean="0">
                <a:latin typeface="+mn-lt"/>
              </a:rPr>
              <a:t>contrôle</a:t>
            </a:r>
            <a:endParaRPr lang="fr-FR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n-lt"/>
              </a:rPr>
              <a:t>Je plie mon unité et je superpose les parties rouges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n-lt"/>
              </a:rPr>
              <a:t>Je découpe et je superpose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  <a:latin typeface="+mn-lt"/>
              </a:rPr>
              <a:t>                                                                 </a:t>
            </a:r>
            <a:r>
              <a:rPr sz="2400" dirty="0" smtClean="0">
                <a:solidFill>
                  <a:srgbClr val="FF0000"/>
                </a:solidFill>
                <a:latin typeface="+mn-lt"/>
              </a:rPr>
              <a:t>→ </a:t>
            </a:r>
            <a:r>
              <a:rPr sz="2400" dirty="0">
                <a:solidFill>
                  <a:srgbClr val="FF0000"/>
                </a:solidFill>
                <a:latin typeface="+mn-lt"/>
              </a:rPr>
              <a:t>Je ne me fie pas </a:t>
            </a:r>
            <a:r>
              <a:rPr sz="2400" dirty="0" err="1">
                <a:solidFill>
                  <a:srgbClr val="FF0000"/>
                </a:solidFill>
                <a:latin typeface="+mn-lt"/>
              </a:rPr>
              <a:t>seulement</a:t>
            </a:r>
            <a:r>
              <a:rPr sz="2400" dirty="0">
                <a:solidFill>
                  <a:srgbClr val="FF0000"/>
                </a:solidFill>
                <a:latin typeface="+mn-lt"/>
              </a:rPr>
              <a:t> à </a:t>
            </a:r>
            <a:r>
              <a:rPr sz="2400" dirty="0" err="1">
                <a:solidFill>
                  <a:srgbClr val="FF0000"/>
                </a:solidFill>
                <a:latin typeface="+mn-lt"/>
              </a:rPr>
              <a:t>l’impression</a:t>
            </a:r>
            <a:r>
              <a:rPr sz="24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Institutionnalisation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dirty="0" smtClean="0"/>
              <a:t>Groupe référents mathématiques 42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5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8878" y="1550282"/>
            <a:ext cx="6763241" cy="404695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fr-FR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b="1" dirty="0" err="1">
                <a:latin typeface="+mn-lt"/>
              </a:rPr>
              <a:t>Vocabulaire</a:t>
            </a:r>
            <a:r>
              <a:rPr sz="2400" b="1" dirty="0">
                <a:latin typeface="+mn-lt"/>
              </a:rPr>
              <a:t> : </a:t>
            </a:r>
            <a:r>
              <a:rPr sz="2400" dirty="0">
                <a:latin typeface="+mn-lt"/>
              </a:rPr>
              <a:t>part </a:t>
            </a:r>
            <a:r>
              <a:rPr sz="2400" dirty="0" err="1">
                <a:latin typeface="+mn-lt"/>
              </a:rPr>
              <a:t>égale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moitié</a:t>
            </a:r>
            <a:r>
              <a:rPr sz="2400" dirty="0">
                <a:latin typeface="+mn-lt"/>
              </a:rPr>
              <a:t> (1/2), tiers (1/3), quart (1/4), </a:t>
            </a:r>
            <a:r>
              <a:rPr sz="2400" dirty="0" err="1">
                <a:latin typeface="+mn-lt"/>
              </a:rPr>
              <a:t>huitième</a:t>
            </a:r>
            <a:r>
              <a:rPr sz="2400" dirty="0">
                <a:latin typeface="+mn-lt"/>
              </a:rPr>
              <a:t> (1/8).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b="1" dirty="0" err="1">
                <a:latin typeface="+mn-lt"/>
              </a:rPr>
              <a:t>Gestes</a:t>
            </a:r>
            <a:r>
              <a:rPr sz="2400" b="1" dirty="0">
                <a:latin typeface="+mn-lt"/>
              </a:rPr>
              <a:t> de </a:t>
            </a:r>
            <a:r>
              <a:rPr sz="2400" b="1" dirty="0" err="1">
                <a:latin typeface="+mn-lt"/>
              </a:rPr>
              <a:t>preuve</a:t>
            </a:r>
            <a:r>
              <a:rPr sz="2400" b="1" dirty="0">
                <a:latin typeface="+mn-lt"/>
              </a:rPr>
              <a:t> : </a:t>
            </a:r>
            <a:r>
              <a:rPr sz="2400" dirty="0" err="1">
                <a:latin typeface="+mn-lt"/>
              </a:rPr>
              <a:t>compter</a:t>
            </a:r>
            <a:r>
              <a:rPr sz="2400" dirty="0">
                <a:latin typeface="+mn-lt"/>
              </a:rPr>
              <a:t> / </a:t>
            </a:r>
            <a:r>
              <a:rPr sz="2400" dirty="0" err="1">
                <a:latin typeface="+mn-lt"/>
              </a:rPr>
              <a:t>quadriller</a:t>
            </a:r>
            <a:r>
              <a:rPr sz="2400" dirty="0">
                <a:latin typeface="+mn-lt"/>
              </a:rPr>
              <a:t> / </a:t>
            </a:r>
            <a:r>
              <a:rPr lang="fr-FR" sz="2400" dirty="0" smtClean="0">
                <a:latin typeface="+mn-lt"/>
              </a:rPr>
              <a:t>plier / </a:t>
            </a:r>
            <a:r>
              <a:rPr sz="2400" dirty="0" err="1" smtClean="0">
                <a:latin typeface="+mn-lt"/>
              </a:rPr>
              <a:t>découper</a:t>
            </a:r>
            <a:r>
              <a:rPr sz="2400" dirty="0" smtClean="0">
                <a:latin typeface="+mn-lt"/>
              </a:rPr>
              <a:t> </a:t>
            </a:r>
            <a:r>
              <a:rPr sz="2400" dirty="0">
                <a:latin typeface="+mn-lt"/>
              </a:rPr>
              <a:t>et </a:t>
            </a:r>
            <a:r>
              <a:rPr sz="2400" dirty="0" err="1">
                <a:latin typeface="+mn-lt"/>
              </a:rPr>
              <a:t>superposer</a:t>
            </a:r>
            <a:r>
              <a:rPr sz="2400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b="1" dirty="0" err="1">
                <a:latin typeface="+mn-lt"/>
              </a:rPr>
              <a:t>Ouverture</a:t>
            </a:r>
            <a:r>
              <a:rPr sz="2400" b="1" dirty="0">
                <a:latin typeface="+mn-lt"/>
              </a:rPr>
              <a:t> EMC </a:t>
            </a:r>
            <a:r>
              <a:rPr sz="2400" dirty="0">
                <a:latin typeface="+mn-lt"/>
              </a:rPr>
              <a:t>: ‘</a:t>
            </a:r>
            <a:r>
              <a:rPr sz="2400" dirty="0" err="1">
                <a:latin typeface="+mn-lt"/>
              </a:rPr>
              <a:t>égalité</a:t>
            </a:r>
            <a:r>
              <a:rPr sz="2400" dirty="0">
                <a:latin typeface="+mn-lt"/>
              </a:rPr>
              <a:t>’ = </a:t>
            </a:r>
            <a:r>
              <a:rPr sz="2400" dirty="0" err="1">
                <a:latin typeface="+mn-lt"/>
              </a:rPr>
              <a:t>mêmes</a:t>
            </a:r>
            <a:r>
              <a:rPr sz="2400" dirty="0">
                <a:latin typeface="+mn-lt"/>
              </a:rPr>
              <a:t> droits, </a:t>
            </a:r>
            <a:r>
              <a:rPr sz="2400" dirty="0" err="1">
                <a:latin typeface="+mn-lt"/>
              </a:rPr>
              <a:t>mais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aussi</a:t>
            </a:r>
            <a:r>
              <a:rPr sz="2400" dirty="0">
                <a:latin typeface="+mn-lt"/>
              </a:rPr>
              <a:t> ‘</a:t>
            </a:r>
            <a:r>
              <a:rPr sz="2400" dirty="0" err="1">
                <a:latin typeface="+mn-lt"/>
              </a:rPr>
              <a:t>mêmes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quantités</a:t>
            </a:r>
            <a:r>
              <a:rPr sz="2400" dirty="0">
                <a:latin typeface="+mn-lt"/>
              </a:rPr>
              <a:t>’ </a:t>
            </a:r>
            <a:r>
              <a:rPr sz="2400" dirty="0" err="1">
                <a:latin typeface="+mn-lt"/>
              </a:rPr>
              <a:t>en</a:t>
            </a:r>
            <a:r>
              <a:rPr sz="2400" dirty="0">
                <a:latin typeface="+mn-lt"/>
              </a:rPr>
              <a:t> </a:t>
            </a:r>
            <a:r>
              <a:rPr sz="2400" dirty="0" err="1" smtClean="0">
                <a:latin typeface="+mn-lt"/>
              </a:rPr>
              <a:t>maths</a:t>
            </a:r>
            <a:r>
              <a:rPr lang="fr-FR" sz="2400" dirty="0" smtClean="0">
                <a:latin typeface="+mn-lt"/>
              </a:rPr>
              <a:t>. Devise républicaine + Symbole (drapeau)</a:t>
            </a:r>
            <a:br>
              <a:rPr lang="fr-FR" sz="2400" dirty="0" smtClean="0">
                <a:latin typeface="+mn-lt"/>
              </a:rPr>
            </a:br>
            <a:r>
              <a:rPr lang="fr-FR" sz="2400" b="1" dirty="0" smtClean="0">
                <a:latin typeface="+mn-lt"/>
              </a:rPr>
              <a:t>Prolongement possible </a:t>
            </a:r>
            <a:r>
              <a:rPr lang="fr-FR" sz="2400" dirty="0" smtClean="0">
                <a:latin typeface="+mn-lt"/>
              </a:rPr>
              <a:t>en arts visuels (Paul Klee)</a:t>
            </a:r>
            <a:endParaRPr sz="2400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88" y="733826"/>
            <a:ext cx="4271965" cy="5594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2626" y="3161887"/>
            <a:ext cx="579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72626" y="3635338"/>
            <a:ext cx="59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Apports / prolongements</a:t>
            </a:r>
          </a:p>
        </p:txBody>
      </p:sp>
    </p:spTree>
    <p:extLst>
      <p:ext uri="{BB962C8B-B14F-4D97-AF65-F5344CB8AC3E}">
        <p14:creationId xmlns:p14="http://schemas.microsoft.com/office/powerpoint/2010/main" val="24162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57900" y="2126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5400" b="0" strike="noStrike" spc="-1" dirty="0" smtClean="0">
                <a:solidFill>
                  <a:schemeClr val="dk1"/>
                </a:solidFill>
                <a:latin typeface="+mn-lt"/>
              </a:rPr>
              <a:t/>
            </a:r>
            <a:br>
              <a:rPr lang="fr-FR" sz="5400" b="0" strike="noStrike" spc="-1" dirty="0" smtClean="0">
                <a:solidFill>
                  <a:schemeClr val="dk1"/>
                </a:solidFill>
                <a:latin typeface="+mn-lt"/>
              </a:rPr>
            </a:br>
            <a:r>
              <a:rPr lang="fr-FR" sz="5400" b="0" strike="noStrike" spc="-1" dirty="0" smtClean="0">
                <a:solidFill>
                  <a:srgbClr val="92D050"/>
                </a:solidFill>
                <a:latin typeface="+mn-lt"/>
              </a:rPr>
              <a:t>JOUR </a:t>
            </a:r>
            <a:r>
              <a:rPr lang="fr-FR" sz="5400" spc="-1" dirty="0" smtClean="0">
                <a:solidFill>
                  <a:srgbClr val="92D050"/>
                </a:solidFill>
                <a:latin typeface="+mn-lt"/>
              </a:rPr>
              <a:t>2</a:t>
            </a:r>
            <a:r>
              <a:rPr sz="54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sz="5400" dirty="0" smtClean="0">
                <a:solidFill>
                  <a:srgbClr val="92D050"/>
                </a:solidFill>
                <a:latin typeface="+mn-lt"/>
              </a:rPr>
            </a:br>
            <a:endParaRPr lang="fr-FR" sz="5400" b="0" strike="noStrike" spc="-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066800" y="1690200"/>
            <a:ext cx="10106340" cy="37641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/>
            <a:r>
              <a:rPr sz="2400" dirty="0" err="1"/>
              <a:t>Objectifs</a:t>
            </a:r>
            <a:r>
              <a:rPr sz="2400" dirty="0"/>
              <a:t> :</a:t>
            </a:r>
            <a:endParaRPr lang="fr-FR" sz="3200" b="1" u="sng" dirty="0" smtClean="0"/>
          </a:p>
          <a:p>
            <a:endParaRPr lang="fr-FR" sz="32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Comparer des fractions sur des </a:t>
            </a:r>
            <a:r>
              <a:rPr sz="2400" dirty="0" err="1"/>
              <a:t>drapeaux</a:t>
            </a:r>
            <a:r>
              <a:rPr sz="2400" dirty="0"/>
              <a:t> (1/2, 1/3, 1/4, 1/6…)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Découvrir</a:t>
            </a:r>
            <a:r>
              <a:rPr sz="2400" dirty="0"/>
              <a:t> des fractions </a:t>
            </a:r>
            <a:r>
              <a:rPr sz="2400" dirty="0" err="1"/>
              <a:t>équivalentes</a:t>
            </a:r>
            <a:r>
              <a:rPr sz="2400" dirty="0"/>
              <a:t> (ex : </a:t>
            </a:r>
            <a:r>
              <a:rPr lang="fr-FR" sz="2400" dirty="0" smtClean="0"/>
              <a:t>2/4</a:t>
            </a:r>
            <a:r>
              <a:rPr sz="2400" dirty="0" smtClean="0"/>
              <a:t> </a:t>
            </a:r>
            <a:r>
              <a:rPr sz="2400" dirty="0"/>
              <a:t>= 1/2)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Jouer</a:t>
            </a:r>
            <a:r>
              <a:rPr sz="2400" dirty="0"/>
              <a:t> au tri / memory : </a:t>
            </a:r>
            <a:r>
              <a:rPr sz="2400" dirty="0" err="1"/>
              <a:t>repérer</a:t>
            </a:r>
            <a:r>
              <a:rPr sz="2400" dirty="0"/>
              <a:t> les </a:t>
            </a:r>
            <a:r>
              <a:rPr sz="2400" dirty="0" err="1"/>
              <a:t>drapeaux</a:t>
            </a:r>
            <a:r>
              <a:rPr sz="2400" dirty="0"/>
              <a:t> avec la </a:t>
            </a:r>
            <a:r>
              <a:rPr sz="2400" dirty="0" err="1"/>
              <a:t>même</a:t>
            </a:r>
            <a:r>
              <a:rPr sz="2400" dirty="0"/>
              <a:t> </a:t>
            </a:r>
            <a:r>
              <a:rPr sz="2400" dirty="0" smtClean="0"/>
              <a:t>fraction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Point de vigilance : le </a:t>
            </a:r>
            <a:r>
              <a:rPr sz="2400" dirty="0" err="1"/>
              <a:t>douzième</a:t>
            </a:r>
            <a:r>
              <a:rPr sz="2400" dirty="0"/>
              <a:t> </a:t>
            </a:r>
            <a:r>
              <a:rPr sz="2400" dirty="0" err="1"/>
              <a:t>n’est</a:t>
            </a:r>
            <a:r>
              <a:rPr sz="2400" dirty="0"/>
              <a:t> pas un </a:t>
            </a:r>
            <a:r>
              <a:rPr sz="2400" dirty="0" err="1"/>
              <a:t>attendu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cycle 2 (</a:t>
            </a:r>
            <a:r>
              <a:rPr sz="2400" dirty="0" err="1"/>
              <a:t>outil</a:t>
            </a:r>
            <a:r>
              <a:rPr sz="2400" dirty="0"/>
              <a:t> de </a:t>
            </a:r>
            <a:r>
              <a:rPr sz="2400" dirty="0" err="1"/>
              <a:t>preuve</a:t>
            </a:r>
            <a:r>
              <a:rPr sz="2400" dirty="0"/>
              <a:t> possible).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Exemples de drapeaux : 1/2 de rouge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080" y="14872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+mn-lt"/>
              </a:rPr>
              <a:t>Colorier</a:t>
            </a:r>
            <a:endParaRPr lang="fr-FR" sz="3600" dirty="0">
              <a:latin typeface="+mn-lt"/>
            </a:endParaRPr>
          </a:p>
        </p:txBody>
      </p:sp>
      <p:pic>
        <p:nvPicPr>
          <p:cNvPr id="10" name="Picture 3" descr="page1.png"/>
          <p:cNvPicPr>
            <a:picLocks noChangeAspect="1"/>
          </p:cNvPicPr>
          <p:nvPr/>
        </p:nvPicPr>
        <p:blipFill rotWithShape="1">
          <a:blip r:embed="rId2"/>
          <a:srcRect l="5001" t="14111" r="47118" b="60449"/>
          <a:stretch/>
        </p:blipFill>
        <p:spPr>
          <a:xfrm>
            <a:off x="3424218" y="1690200"/>
            <a:ext cx="5823571" cy="43732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2381684"/>
            <a:ext cx="1729528" cy="10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Exemples de drapeaux : 1/2 de rouge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080" y="14872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+mn-lt"/>
              </a:rPr>
              <a:t>Combien de cases coloriées ?</a:t>
            </a:r>
            <a:endParaRPr lang="fr-FR" sz="3600" dirty="0"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50872" y="4242408"/>
            <a:ext cx="4003964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6 cases sur 12 donc</a:t>
            </a:r>
            <a:endParaRPr lang="fr-FR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3171" y="4415719"/>
                <a:ext cx="147587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171" y="4415719"/>
                <a:ext cx="1475874" cy="978538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 descr="flag_12_half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2596896"/>
            <a:ext cx="4243817" cy="29706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4037" y="1670008"/>
            <a:ext cx="806245" cy="829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0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10" name="Picture 9" descr="flag_12_half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" y="345703"/>
            <a:ext cx="4264429" cy="2985100"/>
          </a:xfrm>
          <a:prstGeom prst="rect">
            <a:avLst/>
          </a:prstGeom>
        </p:spPr>
      </p:pic>
      <p:pic>
        <p:nvPicPr>
          <p:cNvPr id="11" name="Picture 9" descr="flag_12_half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65" y="345702"/>
            <a:ext cx="4163489" cy="2914442"/>
          </a:xfrm>
          <a:prstGeom prst="rect">
            <a:avLst/>
          </a:prstGeom>
        </p:spPr>
      </p:pic>
      <p:pic>
        <p:nvPicPr>
          <p:cNvPr id="12" name="Picture 9" descr="flag_12_half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35" y="3330802"/>
            <a:ext cx="4260392" cy="29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Exemples de drapeaux : 1/4 de rouge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080" y="14872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+mn-lt"/>
              </a:rPr>
              <a:t>Colorier</a:t>
            </a:r>
            <a:endParaRPr lang="fr-FR" sz="3600" dirty="0">
              <a:latin typeface="+mn-lt"/>
            </a:endParaRPr>
          </a:p>
        </p:txBody>
      </p:sp>
      <p:pic>
        <p:nvPicPr>
          <p:cNvPr id="10" name="Picture 3" descr="page1.png"/>
          <p:cNvPicPr>
            <a:picLocks noChangeAspect="1"/>
          </p:cNvPicPr>
          <p:nvPr/>
        </p:nvPicPr>
        <p:blipFill rotWithShape="1">
          <a:blip r:embed="rId2"/>
          <a:srcRect l="5001" t="14111" r="47118" b="60449"/>
          <a:stretch/>
        </p:blipFill>
        <p:spPr>
          <a:xfrm>
            <a:off x="3424218" y="1690200"/>
            <a:ext cx="5823571" cy="43732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2381684"/>
            <a:ext cx="1729528" cy="10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Exemples de drapeaux : 1/4 de rouge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080" y="14872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+mn-lt"/>
              </a:rPr>
              <a:t>Combien de cases coloriées ?</a:t>
            </a:r>
            <a:endParaRPr lang="fr-FR" sz="3600" dirty="0"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456217" y="3934636"/>
            <a:ext cx="4003964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+mn-lt"/>
              </a:rPr>
              <a:t>3</a:t>
            </a:r>
            <a:r>
              <a:rPr lang="fr-FR" sz="3200" dirty="0" smtClean="0">
                <a:latin typeface="+mn-lt"/>
              </a:rPr>
              <a:t> cases sur 12 donc</a:t>
            </a:r>
            <a:endParaRPr lang="fr-FR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078516" y="4107947"/>
                <a:ext cx="1475874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516" y="4107947"/>
                <a:ext cx="1475874" cy="1017330"/>
              </a:xfrm>
              <a:prstGeom prst="rect">
                <a:avLst/>
              </a:prstGeom>
              <a:blipFill>
                <a:blip r:embed="rId2"/>
                <a:stretch>
                  <a:fillRect b="-8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664037" y="1670008"/>
            <a:ext cx="806245" cy="829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6" descr="flag_12_quarter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7" y="2499344"/>
            <a:ext cx="5322903" cy="37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7" name="Picture 6" descr="flag_12_quarter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99" y="1499061"/>
            <a:ext cx="4172199" cy="2920539"/>
          </a:xfrm>
          <a:prstGeom prst="rect">
            <a:avLst/>
          </a:prstGeom>
        </p:spPr>
      </p:pic>
      <p:pic>
        <p:nvPicPr>
          <p:cNvPr id="8" name="Picture 6" descr="flag_12_quarter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3" y="1481051"/>
            <a:ext cx="4197928" cy="29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Exemples de drapeaux : 1/3 bleu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080" y="14872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+mn-lt"/>
              </a:rPr>
              <a:t>Colorier</a:t>
            </a:r>
            <a:endParaRPr lang="fr-FR" sz="3600" dirty="0">
              <a:latin typeface="+mn-lt"/>
            </a:endParaRPr>
          </a:p>
        </p:txBody>
      </p:sp>
      <p:pic>
        <p:nvPicPr>
          <p:cNvPr id="10" name="Picture 3" descr="page1.png"/>
          <p:cNvPicPr>
            <a:picLocks noChangeAspect="1"/>
          </p:cNvPicPr>
          <p:nvPr/>
        </p:nvPicPr>
        <p:blipFill rotWithShape="1">
          <a:blip r:embed="rId2"/>
          <a:srcRect l="5001" t="14111" r="47118" b="60449"/>
          <a:stretch/>
        </p:blipFill>
        <p:spPr>
          <a:xfrm>
            <a:off x="3008582" y="1690200"/>
            <a:ext cx="5823571" cy="43732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0" y="2381684"/>
            <a:ext cx="1729528" cy="10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69312" y="1837058"/>
            <a:ext cx="10452775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sz="2800" dirty="0" err="1">
                <a:latin typeface="+mn-lt"/>
              </a:rPr>
              <a:t>Ressources</a:t>
            </a:r>
            <a:r>
              <a:rPr sz="2800" dirty="0">
                <a:latin typeface="+mn-lt"/>
              </a:rPr>
              <a:t> pour les </a:t>
            </a:r>
            <a:r>
              <a:rPr sz="2800" dirty="0" err="1">
                <a:latin typeface="+mn-lt"/>
              </a:rPr>
              <a:t>enseignants</a:t>
            </a:r>
            <a:r>
              <a:rPr sz="2800" dirty="0">
                <a:latin typeface="+mn-lt"/>
              </a:rPr>
              <a:t> (à ne pas </a:t>
            </a:r>
            <a:r>
              <a:rPr sz="2800" dirty="0" err="1">
                <a:latin typeface="+mn-lt"/>
              </a:rPr>
              <a:t>présenter</a:t>
            </a:r>
            <a:r>
              <a:rPr sz="2800" dirty="0">
                <a:latin typeface="+mn-lt"/>
              </a:rPr>
              <a:t> aux </a:t>
            </a:r>
            <a:r>
              <a:rPr sz="2800" dirty="0" err="1">
                <a:latin typeface="+mn-lt"/>
              </a:rPr>
              <a:t>élèves</a:t>
            </a:r>
            <a:r>
              <a:rPr sz="2800" dirty="0">
                <a:latin typeface="+mn-lt"/>
              </a:rPr>
              <a:t>):</a:t>
            </a:r>
            <a:endParaRPr lang="fr-FR" sz="2800" b="0" strike="noStrike" spc="-1" dirty="0">
              <a:solidFill>
                <a:schemeClr val="dk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sz="2800" dirty="0">
                <a:latin typeface="+mn-lt"/>
              </a:rPr>
              <a:t>• </a:t>
            </a:r>
            <a:r>
              <a:rPr sz="2800" dirty="0" err="1">
                <a:latin typeface="+mn-lt"/>
              </a:rPr>
              <a:t>Gabarits</a:t>
            </a:r>
            <a:r>
              <a:rPr sz="2800" dirty="0">
                <a:latin typeface="+mn-lt"/>
              </a:rPr>
              <a:t> de </a:t>
            </a:r>
            <a:r>
              <a:rPr sz="2800" dirty="0" err="1">
                <a:latin typeface="+mn-lt"/>
              </a:rPr>
              <a:t>drapeaux</a:t>
            </a:r>
            <a:r>
              <a:rPr sz="2800" dirty="0">
                <a:latin typeface="+mn-lt"/>
              </a:rPr>
              <a:t> (grilles + </a:t>
            </a:r>
            <a:r>
              <a:rPr sz="2800" dirty="0" err="1">
                <a:latin typeface="+mn-lt"/>
              </a:rPr>
              <a:t>découpes</a:t>
            </a:r>
            <a:r>
              <a:rPr sz="2800" dirty="0">
                <a:latin typeface="+mn-lt"/>
              </a:rPr>
              <a:t> : 1/2, 1/3, 1/4, 1/8)</a:t>
            </a:r>
          </a:p>
          <a:p>
            <a:pPr>
              <a:lnSpc>
                <a:spcPct val="150000"/>
              </a:lnSpc>
            </a:pPr>
            <a:r>
              <a:rPr sz="2800" dirty="0">
                <a:latin typeface="+mn-lt"/>
              </a:rPr>
              <a:t>• </a:t>
            </a:r>
            <a:r>
              <a:rPr sz="2800" dirty="0" err="1">
                <a:latin typeface="+mn-lt"/>
              </a:rPr>
              <a:t>Cartes</a:t>
            </a:r>
            <a:r>
              <a:rPr sz="2800" dirty="0">
                <a:latin typeface="+mn-lt"/>
              </a:rPr>
              <a:t> de tri / memory : </a:t>
            </a:r>
            <a:r>
              <a:rPr sz="2800" dirty="0" err="1">
                <a:latin typeface="+mn-lt"/>
              </a:rPr>
              <a:t>même</a:t>
            </a:r>
            <a:r>
              <a:rPr sz="2800" dirty="0">
                <a:latin typeface="+mn-lt"/>
              </a:rPr>
              <a:t> fraction de rouge</a:t>
            </a:r>
          </a:p>
          <a:p>
            <a:pPr>
              <a:lnSpc>
                <a:spcPct val="150000"/>
              </a:lnSpc>
            </a:pPr>
            <a:r>
              <a:rPr sz="2800" dirty="0">
                <a:latin typeface="+mn-lt"/>
              </a:rPr>
              <a:t>• </a:t>
            </a:r>
            <a:r>
              <a:rPr sz="2800" dirty="0" err="1">
                <a:latin typeface="+mn-lt"/>
              </a:rPr>
              <a:t>Cartes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défis</a:t>
            </a:r>
            <a:r>
              <a:rPr sz="2800" dirty="0">
                <a:latin typeface="+mn-lt"/>
              </a:rPr>
              <a:t> : </a:t>
            </a:r>
            <a:r>
              <a:rPr sz="2800" dirty="0" err="1">
                <a:latin typeface="+mn-lt"/>
              </a:rPr>
              <a:t>créer</a:t>
            </a:r>
            <a:r>
              <a:rPr sz="2800" dirty="0">
                <a:latin typeface="+mn-lt"/>
              </a:rPr>
              <a:t> un </a:t>
            </a:r>
            <a:r>
              <a:rPr sz="2800" dirty="0" err="1">
                <a:latin typeface="+mn-lt"/>
              </a:rPr>
              <a:t>drapeau</a:t>
            </a:r>
            <a:r>
              <a:rPr sz="2800" dirty="0">
                <a:latin typeface="+mn-lt"/>
              </a:rPr>
              <a:t> sous </a:t>
            </a:r>
            <a:r>
              <a:rPr sz="2800" dirty="0" err="1">
                <a:latin typeface="+mn-lt"/>
              </a:rPr>
              <a:t>contrainte</a:t>
            </a:r>
            <a:endParaRPr sz="2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sz="2800" dirty="0">
                <a:latin typeface="+mn-lt"/>
              </a:rPr>
              <a:t>• Grille de </a:t>
            </a:r>
            <a:r>
              <a:rPr sz="2800" dirty="0" err="1">
                <a:latin typeface="+mn-lt"/>
              </a:rPr>
              <a:t>contrôle</a:t>
            </a:r>
            <a:r>
              <a:rPr sz="2800" dirty="0">
                <a:latin typeface="+mn-lt"/>
              </a:rPr>
              <a:t> : ‘je </a:t>
            </a:r>
            <a:r>
              <a:rPr sz="2800" dirty="0" err="1">
                <a:latin typeface="+mn-lt"/>
              </a:rPr>
              <a:t>prouve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en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comptant</a:t>
            </a:r>
            <a:r>
              <a:rPr sz="2800" dirty="0">
                <a:latin typeface="+mn-lt"/>
              </a:rPr>
              <a:t> / </a:t>
            </a:r>
            <a:r>
              <a:rPr sz="2800" dirty="0" err="1">
                <a:latin typeface="+mn-lt"/>
              </a:rPr>
              <a:t>en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superposant</a:t>
            </a:r>
            <a:r>
              <a:rPr sz="2800" dirty="0">
                <a:latin typeface="+mn-lt"/>
              </a:rPr>
              <a:t>’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Introduction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Exemples de drapeaux : 1/3 de bleu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080" y="14872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+mn-lt"/>
              </a:rPr>
              <a:t>Combien de cases coloriées ?</a:t>
            </a:r>
            <a:endParaRPr lang="fr-FR" sz="3600" dirty="0"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456217" y="3934636"/>
            <a:ext cx="4003964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+mn-lt"/>
              </a:rPr>
              <a:t>4 cases sur 12 donc</a:t>
            </a:r>
            <a:endParaRPr lang="fr-FR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078516" y="4107947"/>
                <a:ext cx="1475874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516" y="4107947"/>
                <a:ext cx="1475874" cy="1017330"/>
              </a:xfrm>
              <a:prstGeom prst="rect">
                <a:avLst/>
              </a:prstGeom>
              <a:blipFill>
                <a:blip r:embed="rId2"/>
                <a:stretch>
                  <a:fillRect b="-8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627414" y="1680805"/>
            <a:ext cx="806245" cy="8293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7" descr="flag_12_thir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77" y="2391262"/>
            <a:ext cx="5225268" cy="38128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51851" y="2644700"/>
            <a:ext cx="1186549" cy="1109881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35362" y="2644699"/>
            <a:ext cx="1186549" cy="1109881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21911" y="2644698"/>
            <a:ext cx="1186549" cy="1109881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05422" y="2644698"/>
            <a:ext cx="1186549" cy="1109881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9" name="Picture 7" descr="flag_12_third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08" y="446116"/>
            <a:ext cx="5151120" cy="3724102"/>
          </a:xfrm>
          <a:prstGeom prst="rect">
            <a:avLst/>
          </a:prstGeom>
        </p:spPr>
      </p:pic>
      <p:pic>
        <p:nvPicPr>
          <p:cNvPr id="10" name="Picture 7" descr="flag_12_third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3" y="1676401"/>
            <a:ext cx="5378731" cy="39295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6105" y="677356"/>
            <a:ext cx="1144986" cy="109602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6105" y="1745676"/>
            <a:ext cx="1144986" cy="109602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9960" y="2852521"/>
            <a:ext cx="1144986" cy="109602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814946" y="649649"/>
            <a:ext cx="1144986" cy="109602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90993" y="1924265"/>
            <a:ext cx="1207333" cy="1165298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422465" y="3058530"/>
            <a:ext cx="1207333" cy="1165298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643653" y="1893232"/>
            <a:ext cx="1207333" cy="1165298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863662" y="3058530"/>
            <a:ext cx="1207333" cy="1165298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Égalités de fractions (équivalences)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52012" y="3805748"/>
                <a:ext cx="147587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012" y="3805748"/>
                <a:ext cx="1475874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327886" y="3805748"/>
                <a:ext cx="147587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6" y="3805748"/>
                <a:ext cx="1475874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61860" y="1712550"/>
                <a:ext cx="94648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60" y="1712550"/>
                <a:ext cx="946484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63378" y="1711652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78" y="1711652"/>
                <a:ext cx="46519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78046" y="3819652"/>
                <a:ext cx="663964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46" y="3819652"/>
                <a:ext cx="663964" cy="897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56910" y="3815292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10" y="3815292"/>
                <a:ext cx="465192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828310" y="1635912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10" y="1635912"/>
                <a:ext cx="465192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77172" y="1639692"/>
                <a:ext cx="66396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2" y="1639692"/>
                <a:ext cx="663964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2608344" y="19330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=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145785" y="40178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=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097398" y="19004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=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605079" y="40045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=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  <p:pic>
        <p:nvPicPr>
          <p:cNvPr id="17" name="Picture 16" descr="equivalences_half_2-4-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" y="1371600"/>
            <a:ext cx="10972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469" y="1391547"/>
            <a:ext cx="2038699" cy="29788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86103" y="1391547"/>
            <a:ext cx="958486" cy="2978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374231" y="5264821"/>
                <a:ext cx="147587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1" y="5264821"/>
                <a:ext cx="1475874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152920" y="5225138"/>
                <a:ext cx="147587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20" y="5225138"/>
                <a:ext cx="1475874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4504978" y="5441513"/>
            <a:ext cx="324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</a:t>
            </a:r>
            <a:r>
              <a:rPr lang="fr-FR" sz="3200" dirty="0" smtClean="0"/>
              <a:t>st plus grand que</a:t>
            </a:r>
            <a:endParaRPr lang="fr-FR" sz="3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14" name="Picture 13" descr="compare_1-2_gt_1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097280"/>
            <a:ext cx="1115568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86103" y="1391547"/>
            <a:ext cx="3027918" cy="10147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7335390" y="5191547"/>
                <a:ext cx="147587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390" y="5191547"/>
                <a:ext cx="1475874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3441696" y="5173881"/>
                <a:ext cx="147587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696" y="5173881"/>
                <a:ext cx="1475874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4504978" y="5441513"/>
            <a:ext cx="324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</a:t>
            </a:r>
            <a:r>
              <a:rPr lang="fr-FR" sz="3200" dirty="0" smtClean="0"/>
              <a:t>st plus grand que</a:t>
            </a:r>
            <a:endParaRPr lang="fr-FR" sz="3200" dirty="0"/>
          </a:p>
        </p:txBody>
      </p:sp>
      <p:sp>
        <p:nvSpPr>
          <p:cNvPr id="14" name="Rectangle 13"/>
          <p:cNvSpPr/>
          <p:nvPr/>
        </p:nvSpPr>
        <p:spPr>
          <a:xfrm>
            <a:off x="1073468" y="1391547"/>
            <a:ext cx="4023311" cy="1014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15" name="Picture 14" descr="compare_1-4_lt_1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097280"/>
            <a:ext cx="1115568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3469" y="1391547"/>
            <a:ext cx="958486" cy="2978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333333" y="5181694"/>
                <a:ext cx="147587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33" y="5181694"/>
                <a:ext cx="1475874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290787" y="5181692"/>
                <a:ext cx="147587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87" y="5181692"/>
                <a:ext cx="1475874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4504978" y="5398067"/>
            <a:ext cx="324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</a:t>
            </a:r>
            <a:r>
              <a:rPr lang="fr-FR" sz="3200" dirty="0" smtClean="0"/>
              <a:t>st plus grand que</a:t>
            </a:r>
            <a:endParaRPr lang="fr-FR" sz="3200" dirty="0"/>
          </a:p>
        </p:txBody>
      </p:sp>
      <p:sp>
        <p:nvSpPr>
          <p:cNvPr id="15" name="Rectangle 14"/>
          <p:cNvSpPr/>
          <p:nvPr/>
        </p:nvSpPr>
        <p:spPr>
          <a:xfrm>
            <a:off x="6886102" y="1391547"/>
            <a:ext cx="958487" cy="966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16" name="Picture 15" descr="compare_3-4_gt_2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097280"/>
            <a:ext cx="1115568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/>
          <p:cNvSpPr/>
          <p:nvPr/>
        </p:nvSpPr>
        <p:spPr>
          <a:xfrm>
            <a:off x="866039" y="2661305"/>
            <a:ext cx="10550105" cy="294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buClr>
                <a:srgbClr val="000000"/>
              </a:buClr>
            </a:pPr>
            <a:r>
              <a:rPr sz="2400" dirty="0" err="1"/>
              <a:t>Objectifs</a:t>
            </a:r>
            <a:r>
              <a:rPr sz="2400" dirty="0"/>
              <a:t> :</a:t>
            </a:r>
          </a:p>
          <a:p>
            <a:endParaRPr sz="2400" dirty="0"/>
          </a:p>
          <a:p>
            <a:r>
              <a:rPr lang="fr-FR" sz="2400" dirty="0" smtClean="0"/>
              <a:t>- </a:t>
            </a:r>
            <a:r>
              <a:rPr sz="2400" dirty="0" err="1" smtClean="0"/>
              <a:t>Reconnaitre</a:t>
            </a:r>
            <a:r>
              <a:rPr sz="2400" dirty="0" smtClean="0"/>
              <a:t> </a:t>
            </a:r>
            <a:r>
              <a:rPr lang="fr-FR" sz="2400" dirty="0" smtClean="0"/>
              <a:t>les fractions présentes sur des drapeaux connus (en collectif)</a:t>
            </a:r>
            <a:endParaRPr sz="2400" dirty="0"/>
          </a:p>
          <a:p>
            <a:r>
              <a:rPr lang="fr-FR" sz="2400" dirty="0" smtClean="0"/>
              <a:t>- Trier /comparer (jeu de cartes) : Situation d’entrainement / de repli par groupe</a:t>
            </a:r>
            <a:endParaRPr sz="2400" dirty="0"/>
          </a:p>
        </p:txBody>
      </p:sp>
      <p:sp>
        <p:nvSpPr>
          <p:cNvPr id="77" name="ZoneTexte 1"/>
          <p:cNvSpPr/>
          <p:nvPr/>
        </p:nvSpPr>
        <p:spPr>
          <a:xfrm>
            <a:off x="866039" y="524860"/>
            <a:ext cx="10397704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5400" b="0" strike="noStrike" spc="-1" dirty="0" smtClean="0">
                <a:solidFill>
                  <a:schemeClr val="accent6"/>
                </a:solidFill>
                <a:latin typeface="Calibri"/>
              </a:rPr>
              <a:t>JOUR 3 : Drapeaux et Fractions (demis, tiers, quarts, huitièmes)</a:t>
            </a:r>
            <a:endParaRPr lang="fr-FR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572490"/>
            <a:ext cx="7007848" cy="46773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t="5555" r="28018" b="7351"/>
          <a:stretch/>
        </p:blipFill>
        <p:spPr>
          <a:xfrm>
            <a:off x="2770912" y="687185"/>
            <a:ext cx="576646" cy="564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06387" y="3680341"/>
            <a:ext cx="172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POLOGNE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2231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9706387" y="3680341"/>
            <a:ext cx="172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ITALIE</a:t>
            </a:r>
            <a:endParaRPr lang="fr-FR" sz="2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83" y="1545779"/>
            <a:ext cx="7317690" cy="488821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867888" y="762807"/>
            <a:ext cx="443346" cy="461665"/>
          </a:xfrm>
          <a:prstGeom prst="ellipse">
            <a:avLst/>
          </a:prstGeom>
          <a:solidFill>
            <a:srgbClr val="397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3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9706387" y="3680341"/>
            <a:ext cx="172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MAURICE</a:t>
            </a:r>
            <a:endParaRPr lang="fr-FR" sz="2200" dirty="0"/>
          </a:p>
        </p:txBody>
      </p:sp>
      <p:sp>
        <p:nvSpPr>
          <p:cNvPr id="4" name="Ellipse 3"/>
          <p:cNvSpPr/>
          <p:nvPr/>
        </p:nvSpPr>
        <p:spPr>
          <a:xfrm>
            <a:off x="2867888" y="762807"/>
            <a:ext cx="443346" cy="4616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6" y="1621964"/>
            <a:ext cx="7065817" cy="47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71053" y="1418400"/>
            <a:ext cx="11346873" cy="471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sz="2400" b="1" dirty="0" err="1" smtClean="0">
                <a:latin typeface="+mn-lt"/>
              </a:rPr>
              <a:t>Pourquoi</a:t>
            </a:r>
            <a:r>
              <a:rPr sz="2400" b="1" dirty="0" smtClean="0">
                <a:latin typeface="+mn-lt"/>
              </a:rPr>
              <a:t> </a:t>
            </a:r>
            <a:r>
              <a:rPr sz="2400" b="1" dirty="0">
                <a:latin typeface="+mn-lt"/>
              </a:rPr>
              <a:t>les </a:t>
            </a:r>
            <a:r>
              <a:rPr sz="2400" b="1" dirty="0" err="1">
                <a:latin typeface="+mn-lt"/>
              </a:rPr>
              <a:t>drapeaux</a:t>
            </a:r>
            <a:r>
              <a:rPr sz="2400" b="1" dirty="0">
                <a:latin typeface="+mn-lt"/>
              </a:rPr>
              <a:t> ?</a:t>
            </a:r>
          </a:p>
          <a:p>
            <a:pPr>
              <a:lnSpc>
                <a:spcPct val="150000"/>
              </a:lnSpc>
            </a:pPr>
            <a:r>
              <a:rPr sz="2400" dirty="0">
                <a:latin typeface="+mn-lt"/>
              </a:rPr>
              <a:t>• Un </a:t>
            </a:r>
            <a:r>
              <a:rPr sz="2400" dirty="0" err="1">
                <a:latin typeface="+mn-lt"/>
              </a:rPr>
              <a:t>drapeau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c’est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une</a:t>
            </a:r>
            <a:r>
              <a:rPr sz="2400" dirty="0">
                <a:latin typeface="+mn-lt"/>
              </a:rPr>
              <a:t> image simple (</a:t>
            </a:r>
            <a:r>
              <a:rPr sz="2400" dirty="0" err="1">
                <a:latin typeface="+mn-lt"/>
              </a:rPr>
              <a:t>bandes</a:t>
            </a:r>
            <a:r>
              <a:rPr sz="2400" dirty="0">
                <a:latin typeface="+mn-lt"/>
              </a:rPr>
              <a:t>, triangles…) : </a:t>
            </a:r>
            <a:r>
              <a:rPr sz="2400" dirty="0" err="1">
                <a:latin typeface="+mn-lt"/>
              </a:rPr>
              <a:t>idéal</a:t>
            </a:r>
            <a:r>
              <a:rPr sz="2400" dirty="0">
                <a:latin typeface="+mn-lt"/>
              </a:rPr>
              <a:t> pour </a:t>
            </a:r>
            <a:r>
              <a:rPr sz="2400" dirty="0" err="1">
                <a:latin typeface="+mn-lt"/>
              </a:rPr>
              <a:t>parler</a:t>
            </a:r>
            <a:r>
              <a:rPr sz="2400" dirty="0">
                <a:latin typeface="+mn-lt"/>
              </a:rPr>
              <a:t> de parts </a:t>
            </a:r>
            <a:r>
              <a:rPr sz="2400" dirty="0" err="1">
                <a:latin typeface="+mn-lt"/>
              </a:rPr>
              <a:t>égales</a:t>
            </a:r>
            <a:r>
              <a:rPr sz="2400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sz="2400" dirty="0">
                <a:latin typeface="+mn-lt"/>
              </a:rPr>
              <a:t>• ‘</a:t>
            </a:r>
            <a:r>
              <a:rPr sz="2400" dirty="0" err="1">
                <a:latin typeface="+mn-lt"/>
              </a:rPr>
              <a:t>Égalité</a:t>
            </a:r>
            <a:r>
              <a:rPr sz="2400" dirty="0">
                <a:latin typeface="+mn-lt"/>
              </a:rPr>
              <a:t>’ = </a:t>
            </a:r>
            <a:r>
              <a:rPr sz="2400" dirty="0" err="1">
                <a:latin typeface="+mn-lt"/>
              </a:rPr>
              <a:t>même</a:t>
            </a:r>
            <a:r>
              <a:rPr sz="2400" dirty="0">
                <a:latin typeface="+mn-lt"/>
              </a:rPr>
              <a:t> surface </a:t>
            </a:r>
            <a:r>
              <a:rPr sz="2400" dirty="0" err="1">
                <a:latin typeface="+mn-lt"/>
              </a:rPr>
              <a:t>colorée</a:t>
            </a:r>
            <a:r>
              <a:rPr sz="2400" dirty="0">
                <a:latin typeface="+mn-lt"/>
              </a:rPr>
              <a:t> : on </a:t>
            </a:r>
            <a:r>
              <a:rPr sz="2400" dirty="0" err="1">
                <a:latin typeface="+mn-lt"/>
              </a:rPr>
              <a:t>passe</a:t>
            </a:r>
            <a:r>
              <a:rPr sz="2400" dirty="0">
                <a:latin typeface="+mn-lt"/>
              </a:rPr>
              <a:t> de </a:t>
            </a:r>
            <a:r>
              <a:rPr sz="2400" dirty="0" err="1">
                <a:latin typeface="+mn-lt"/>
              </a:rPr>
              <a:t>l’impression</a:t>
            </a:r>
            <a:r>
              <a:rPr sz="2400" dirty="0">
                <a:latin typeface="+mn-lt"/>
              </a:rPr>
              <a:t> à la </a:t>
            </a:r>
            <a:r>
              <a:rPr sz="2400" dirty="0" err="1">
                <a:latin typeface="+mn-lt"/>
              </a:rPr>
              <a:t>preuve</a:t>
            </a:r>
            <a:r>
              <a:rPr sz="2400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sz="2400" dirty="0">
                <a:latin typeface="+mn-lt"/>
              </a:rPr>
              <a:t>• Les </a:t>
            </a:r>
            <a:r>
              <a:rPr sz="2400" dirty="0" err="1">
                <a:latin typeface="+mn-lt"/>
              </a:rPr>
              <a:t>élèves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découvrent</a:t>
            </a:r>
            <a:r>
              <a:rPr sz="2400" dirty="0">
                <a:latin typeface="+mn-lt"/>
              </a:rPr>
              <a:t> et </a:t>
            </a:r>
            <a:r>
              <a:rPr sz="2400" dirty="0" err="1">
                <a:latin typeface="+mn-lt"/>
              </a:rPr>
              <a:t>comparent</a:t>
            </a:r>
            <a:r>
              <a:rPr sz="2400" dirty="0">
                <a:latin typeface="+mn-lt"/>
              </a:rPr>
              <a:t> des fractions (1/2, 1/3, 1/4, 1/8) </a:t>
            </a:r>
            <a:r>
              <a:rPr sz="2400" dirty="0" err="1">
                <a:latin typeface="+mn-lt"/>
              </a:rPr>
              <a:t>en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créant</a:t>
            </a:r>
            <a:r>
              <a:rPr sz="2400" dirty="0">
                <a:latin typeface="+mn-lt"/>
              </a:rPr>
              <a:t> des </a:t>
            </a:r>
            <a:r>
              <a:rPr sz="2400" dirty="0" err="1">
                <a:latin typeface="+mn-lt"/>
              </a:rPr>
              <a:t>drapeaux</a:t>
            </a:r>
            <a:r>
              <a:rPr sz="2400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+mn-lt"/>
              </a:rPr>
              <a:t>Fil rouge de la </a:t>
            </a:r>
            <a:r>
              <a:rPr sz="2400" b="1" dirty="0" err="1">
                <a:latin typeface="+mn-lt"/>
              </a:rPr>
              <a:t>semaine</a:t>
            </a:r>
            <a:r>
              <a:rPr sz="2400" b="1" dirty="0">
                <a:latin typeface="+mn-lt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+mn-lt"/>
              </a:rPr>
              <a:t>On explore </a:t>
            </a:r>
            <a:r>
              <a:rPr sz="2400" dirty="0" smtClean="0">
                <a:latin typeface="+mn-lt"/>
              </a:rPr>
              <a:t>→ </a:t>
            </a:r>
            <a:r>
              <a:rPr sz="2400" dirty="0">
                <a:latin typeface="+mn-lt"/>
              </a:rPr>
              <a:t>on </a:t>
            </a:r>
            <a:r>
              <a:rPr sz="2400" dirty="0" err="1">
                <a:latin typeface="+mn-lt"/>
              </a:rPr>
              <a:t>discute</a:t>
            </a:r>
            <a:r>
              <a:rPr sz="2400" dirty="0">
                <a:latin typeface="+mn-lt"/>
              </a:rPr>
              <a:t> → on </a:t>
            </a:r>
            <a:r>
              <a:rPr sz="2400" dirty="0" err="1">
                <a:latin typeface="+mn-lt"/>
              </a:rPr>
              <a:t>prouve</a:t>
            </a:r>
            <a:r>
              <a:rPr sz="2400" dirty="0">
                <a:latin typeface="+mn-lt"/>
              </a:rPr>
              <a:t> (</a:t>
            </a:r>
            <a:r>
              <a:rPr sz="2400" dirty="0" err="1">
                <a:latin typeface="+mn-lt"/>
              </a:rPr>
              <a:t>compter</a:t>
            </a:r>
            <a:r>
              <a:rPr sz="2400" dirty="0">
                <a:latin typeface="+mn-lt"/>
              </a:rPr>
              <a:t> / grille / </a:t>
            </a:r>
            <a:r>
              <a:rPr sz="2400" dirty="0" err="1">
                <a:latin typeface="+mn-lt"/>
              </a:rPr>
              <a:t>découper-superposer</a:t>
            </a:r>
            <a:r>
              <a:rPr sz="2400" dirty="0">
                <a:latin typeface="+mn-lt"/>
              </a:rPr>
              <a:t>) → on </a:t>
            </a:r>
            <a:r>
              <a:rPr sz="2400" dirty="0" err="1">
                <a:latin typeface="+mn-lt"/>
              </a:rPr>
              <a:t>crée</a:t>
            </a:r>
            <a:r>
              <a:rPr sz="2400" dirty="0">
                <a:latin typeface="+mn-lt"/>
              </a:rPr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Introduction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9706387" y="3680341"/>
            <a:ext cx="18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GROENLAND</a:t>
            </a:r>
            <a:endParaRPr lang="fr-FR" sz="2200" dirty="0"/>
          </a:p>
        </p:txBody>
      </p:sp>
      <p:sp>
        <p:nvSpPr>
          <p:cNvPr id="4" name="Ellipse 3"/>
          <p:cNvSpPr/>
          <p:nvPr/>
        </p:nvSpPr>
        <p:spPr>
          <a:xfrm>
            <a:off x="2867888" y="762807"/>
            <a:ext cx="443346" cy="46166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432938"/>
            <a:ext cx="7273635" cy="48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9706387" y="3611068"/>
            <a:ext cx="172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GRECE</a:t>
            </a:r>
            <a:endParaRPr lang="fr-FR" sz="2200" dirty="0"/>
          </a:p>
        </p:txBody>
      </p:sp>
      <p:sp>
        <p:nvSpPr>
          <p:cNvPr id="4" name="Ellipse 3"/>
          <p:cNvSpPr/>
          <p:nvPr/>
        </p:nvSpPr>
        <p:spPr>
          <a:xfrm>
            <a:off x="2867888" y="762807"/>
            <a:ext cx="443346" cy="4616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21" y="1399309"/>
            <a:ext cx="7376651" cy="49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9706387" y="3611068"/>
            <a:ext cx="172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AUTRICHE</a:t>
            </a:r>
            <a:endParaRPr lang="fr-FR" sz="2200" dirty="0"/>
          </a:p>
        </p:txBody>
      </p:sp>
      <p:sp>
        <p:nvSpPr>
          <p:cNvPr id="4" name="Ellipse 3"/>
          <p:cNvSpPr/>
          <p:nvPr/>
        </p:nvSpPr>
        <p:spPr>
          <a:xfrm>
            <a:off x="2867888" y="762807"/>
            <a:ext cx="443346" cy="46166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9" y="1349760"/>
            <a:ext cx="7176654" cy="47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3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Quelle fraction de           ?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9706387" y="3611068"/>
            <a:ext cx="172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PAYS DE GALLES</a:t>
            </a:r>
            <a:endParaRPr lang="fr-FR" sz="2200" dirty="0"/>
          </a:p>
        </p:txBody>
      </p:sp>
      <p:sp>
        <p:nvSpPr>
          <p:cNvPr id="4" name="Ellipse 3"/>
          <p:cNvSpPr/>
          <p:nvPr/>
        </p:nvSpPr>
        <p:spPr>
          <a:xfrm>
            <a:off x="2867888" y="762807"/>
            <a:ext cx="443346" cy="4616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542010"/>
            <a:ext cx="7689273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906" y="776662"/>
            <a:ext cx="40616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Jeu du </a:t>
            </a:r>
            <a:r>
              <a:rPr lang="fr-FR" sz="2400" b="1" dirty="0" err="1" smtClean="0"/>
              <a:t>Mémory</a:t>
            </a:r>
            <a:endParaRPr lang="fr-FR" sz="2400" b="1" dirty="0" smtClean="0"/>
          </a:p>
          <a:p>
            <a:r>
              <a:rPr lang="fr-FR" sz="2400" b="1" dirty="0" smtClean="0"/>
              <a:t>Ou tri de fractions</a:t>
            </a:r>
          </a:p>
          <a:p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200" dirty="0" smtClean="0">
                <a:sym typeface="Wingdings" panose="05000000000000000000" pitchFamily="2" charset="2"/>
              </a:rPr>
              <a:t>Utiliser le matériel créé en J1 pour </a:t>
            </a:r>
            <a:r>
              <a:rPr lang="fr-FR" sz="2200" dirty="0" err="1" smtClean="0">
                <a:sym typeface="Wingdings" panose="05000000000000000000" pitchFamily="2" charset="2"/>
              </a:rPr>
              <a:t>rebrasser</a:t>
            </a:r>
            <a:r>
              <a:rPr lang="fr-FR" sz="2200" dirty="0" smtClean="0">
                <a:sym typeface="Wingdings" panose="05000000000000000000" pitchFamily="2" charset="2"/>
              </a:rPr>
              <a:t>, comparer, trier</a:t>
            </a:r>
          </a:p>
          <a:p>
            <a:r>
              <a:rPr lang="fr-FR" sz="2200" dirty="0" smtClean="0">
                <a:sym typeface="Wingdings" panose="05000000000000000000" pitchFamily="2" charset="2"/>
              </a:rPr>
              <a:t>(par groupes de 3 ou 4)</a:t>
            </a:r>
            <a:endParaRPr lang="fr-FR" sz="2200" dirty="0"/>
          </a:p>
        </p:txBody>
      </p:sp>
      <p:pic>
        <p:nvPicPr>
          <p:cNvPr id="4" name="Picture 4" descr="page1.png"/>
          <p:cNvPicPr>
            <a:picLocks noChangeAspect="1"/>
          </p:cNvPicPr>
          <p:nvPr/>
        </p:nvPicPr>
        <p:blipFill rotWithShape="1">
          <a:blip r:embed="rId2"/>
          <a:srcRect t="5501" b="34989"/>
          <a:stretch/>
        </p:blipFill>
        <p:spPr>
          <a:xfrm>
            <a:off x="4371540" y="400081"/>
            <a:ext cx="7527828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/>
          <p:cNvSpPr/>
          <p:nvPr/>
        </p:nvSpPr>
        <p:spPr>
          <a:xfrm>
            <a:off x="866037" y="1419026"/>
            <a:ext cx="10550105" cy="4220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buClr>
                <a:srgbClr val="000000"/>
              </a:buClr>
            </a:pPr>
            <a:r>
              <a:rPr sz="2400" dirty="0" err="1"/>
              <a:t>Objectifs</a:t>
            </a:r>
            <a:r>
              <a:rPr sz="2400" dirty="0"/>
              <a:t> :</a:t>
            </a:r>
          </a:p>
          <a:p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Organiser</a:t>
            </a:r>
            <a:r>
              <a:rPr sz="2400" dirty="0"/>
              <a:t> </a:t>
            </a:r>
            <a:r>
              <a:rPr sz="2400" dirty="0" err="1"/>
              <a:t>une</a:t>
            </a:r>
            <a:r>
              <a:rPr sz="2400" dirty="0"/>
              <a:t> </a:t>
            </a:r>
            <a:r>
              <a:rPr sz="2400" dirty="0" smtClean="0"/>
              <a:t>fête pour </a:t>
            </a:r>
            <a:r>
              <a:rPr sz="2400" dirty="0" err="1"/>
              <a:t>présenter</a:t>
            </a:r>
            <a:r>
              <a:rPr sz="2400" dirty="0"/>
              <a:t> les </a:t>
            </a:r>
            <a:r>
              <a:rPr sz="2400" dirty="0" err="1"/>
              <a:t>drapeaux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Faire </a:t>
            </a:r>
            <a:r>
              <a:rPr sz="2400" dirty="0" err="1"/>
              <a:t>valider</a:t>
            </a:r>
            <a:r>
              <a:rPr sz="2400" dirty="0"/>
              <a:t> les </a:t>
            </a:r>
            <a:r>
              <a:rPr sz="2400" dirty="0" err="1"/>
              <a:t>égalités</a:t>
            </a:r>
            <a:r>
              <a:rPr sz="2400" dirty="0"/>
              <a:t> (</a:t>
            </a:r>
            <a:r>
              <a:rPr sz="2400" dirty="0" err="1"/>
              <a:t>preuves</a:t>
            </a:r>
            <a:r>
              <a:rPr sz="2400" dirty="0"/>
              <a:t>) et </a:t>
            </a:r>
            <a:r>
              <a:rPr sz="2400" dirty="0" err="1"/>
              <a:t>repérer</a:t>
            </a:r>
            <a:r>
              <a:rPr sz="2400" dirty="0"/>
              <a:t> des </a:t>
            </a:r>
            <a:r>
              <a:rPr sz="2400" dirty="0" err="1"/>
              <a:t>équivalences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Comparer des </a:t>
            </a:r>
            <a:r>
              <a:rPr sz="2400" dirty="0" err="1"/>
              <a:t>drapeaux</a:t>
            </a:r>
            <a:r>
              <a:rPr sz="2400" dirty="0"/>
              <a:t> : </a:t>
            </a:r>
            <a:r>
              <a:rPr sz="2400" dirty="0" err="1"/>
              <a:t>même</a:t>
            </a:r>
            <a:r>
              <a:rPr sz="2400" dirty="0"/>
              <a:t> fraction, </a:t>
            </a:r>
            <a:r>
              <a:rPr sz="2400" dirty="0" err="1"/>
              <a:t>découpages</a:t>
            </a:r>
            <a:r>
              <a:rPr sz="2400" dirty="0"/>
              <a:t> </a:t>
            </a:r>
            <a:r>
              <a:rPr sz="2400" dirty="0" err="1"/>
              <a:t>différents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Réaliser</a:t>
            </a:r>
            <a:r>
              <a:rPr sz="2400" dirty="0"/>
              <a:t> </a:t>
            </a:r>
            <a:r>
              <a:rPr sz="2400" dirty="0" err="1"/>
              <a:t>une</a:t>
            </a:r>
            <a:r>
              <a:rPr sz="2400" dirty="0"/>
              <a:t> </a:t>
            </a:r>
            <a:r>
              <a:rPr sz="2400" dirty="0" err="1"/>
              <a:t>œuvre</a:t>
            </a:r>
            <a:r>
              <a:rPr sz="2400" dirty="0"/>
              <a:t> collective (</a:t>
            </a:r>
            <a:r>
              <a:rPr sz="2400" dirty="0" err="1"/>
              <a:t>guirlande</a:t>
            </a:r>
            <a:r>
              <a:rPr sz="2400" dirty="0"/>
              <a:t> de </a:t>
            </a:r>
            <a:r>
              <a:rPr sz="2400" dirty="0" err="1"/>
              <a:t>drapeaux</a:t>
            </a:r>
            <a:r>
              <a:rPr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Matériel</a:t>
            </a:r>
            <a:r>
              <a:rPr sz="2400" dirty="0"/>
              <a:t> : </a:t>
            </a:r>
            <a:r>
              <a:rPr sz="2400" dirty="0" err="1"/>
              <a:t>drapeaux</a:t>
            </a:r>
            <a:r>
              <a:rPr sz="2400" dirty="0"/>
              <a:t> des </a:t>
            </a:r>
            <a:r>
              <a:rPr sz="2400" dirty="0" err="1"/>
              <a:t>groupes</a:t>
            </a:r>
            <a:r>
              <a:rPr sz="2400" dirty="0"/>
              <a:t>, </a:t>
            </a:r>
            <a:r>
              <a:rPr sz="2400" dirty="0" err="1"/>
              <a:t>passeports</a:t>
            </a:r>
            <a:r>
              <a:rPr sz="2400" dirty="0"/>
              <a:t>, tampons / </a:t>
            </a:r>
            <a:r>
              <a:rPr sz="2400" dirty="0" err="1"/>
              <a:t>gommettes</a:t>
            </a:r>
            <a:r>
              <a:rPr sz="2400" dirty="0"/>
              <a:t>, </a:t>
            </a:r>
            <a:r>
              <a:rPr sz="2400" dirty="0" err="1"/>
              <a:t>cartes</a:t>
            </a:r>
            <a:r>
              <a:rPr sz="2400" dirty="0"/>
              <a:t> </a:t>
            </a:r>
            <a:r>
              <a:rPr sz="2400" dirty="0" err="1"/>
              <a:t>défis</a:t>
            </a:r>
            <a:endParaRPr sz="2400" dirty="0"/>
          </a:p>
        </p:txBody>
      </p:sp>
      <p:sp>
        <p:nvSpPr>
          <p:cNvPr id="77" name="ZoneTexte 1"/>
          <p:cNvSpPr/>
          <p:nvPr/>
        </p:nvSpPr>
        <p:spPr>
          <a:xfrm>
            <a:off x="696255" y="497150"/>
            <a:ext cx="1088967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5400" b="0" strike="noStrike" spc="-1" dirty="0" smtClean="0">
                <a:solidFill>
                  <a:schemeClr val="accent6"/>
                </a:solidFill>
                <a:latin typeface="Calibri"/>
              </a:rPr>
              <a:t>JOUR 4 : La Fête des drapeaux !</a:t>
            </a:r>
            <a:endParaRPr lang="fr-FR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6255" y="6054436"/>
            <a:ext cx="101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3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037" y="581892"/>
            <a:ext cx="11443855" cy="5453720"/>
          </a:xfrm>
          <a:ln>
            <a:noFill/>
          </a:ln>
        </p:spPr>
        <p:txBody>
          <a:bodyPr>
            <a:noAutofit/>
          </a:bodyPr>
          <a:lstStyle/>
          <a:p>
            <a:r>
              <a:rPr sz="2800" b="1" dirty="0">
                <a:latin typeface="+mn-lt"/>
              </a:rPr>
              <a:t>Atelier </a:t>
            </a:r>
            <a:r>
              <a:rPr lang="fr-FR" sz="2800" b="1" dirty="0" smtClean="0">
                <a:latin typeface="+mn-lt"/>
              </a:rPr>
              <a:t>Créateurs de D</a:t>
            </a:r>
            <a:r>
              <a:rPr sz="2800" b="1" dirty="0" err="1" smtClean="0">
                <a:latin typeface="+mn-lt"/>
              </a:rPr>
              <a:t>rapea</a:t>
            </a:r>
            <a:r>
              <a:rPr lang="fr-FR" sz="2800" b="1" dirty="0" err="1" smtClean="0">
                <a:latin typeface="+mn-lt"/>
              </a:rPr>
              <a:t>ux</a:t>
            </a:r>
            <a:endParaRPr lang="fr-FR" sz="2800" b="1" dirty="0">
              <a:solidFill>
                <a:srgbClr val="92D050"/>
              </a:solidFill>
              <a:latin typeface="+mn-lt"/>
            </a:endParaRPr>
          </a:p>
          <a:p>
            <a:endParaRPr lang="fr-FR" sz="2800" b="1" dirty="0">
              <a:solidFill>
                <a:srgbClr val="92D050"/>
              </a:solidFill>
              <a:latin typeface="+mn-lt"/>
            </a:endParaRPr>
          </a:p>
          <a:p>
            <a:r>
              <a:rPr sz="2800" b="1" dirty="0" err="1">
                <a:latin typeface="+mn-lt"/>
              </a:rPr>
              <a:t>Organisation</a:t>
            </a:r>
            <a:r>
              <a:rPr sz="2800" b="1" dirty="0">
                <a:latin typeface="+mn-lt"/>
              </a:rPr>
              <a:t> </a:t>
            </a:r>
            <a:r>
              <a:rPr sz="2800" dirty="0">
                <a:latin typeface="+mn-lt"/>
              </a:rPr>
              <a:t>: </a:t>
            </a:r>
            <a:r>
              <a:rPr sz="2800" dirty="0" err="1">
                <a:latin typeface="+mn-lt"/>
              </a:rPr>
              <a:t>groupes</a:t>
            </a:r>
            <a:r>
              <a:rPr sz="2800" dirty="0">
                <a:latin typeface="+mn-lt"/>
              </a:rPr>
              <a:t> de </a:t>
            </a:r>
            <a:r>
              <a:rPr lang="fr-FR" sz="2800" dirty="0" smtClean="0">
                <a:latin typeface="+mn-lt"/>
              </a:rPr>
              <a:t>2 </a:t>
            </a:r>
            <a:r>
              <a:rPr sz="2800" dirty="0" err="1" smtClean="0">
                <a:latin typeface="+mn-lt"/>
              </a:rPr>
              <a:t>élèves</a:t>
            </a:r>
            <a:r>
              <a:rPr sz="2800" dirty="0">
                <a:latin typeface="+mn-lt"/>
              </a:rPr>
              <a:t>.</a:t>
            </a:r>
          </a:p>
          <a:p>
            <a:r>
              <a:rPr sz="2800" dirty="0" err="1">
                <a:latin typeface="+mn-lt"/>
              </a:rPr>
              <a:t>Chaque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groupe</a:t>
            </a:r>
            <a:r>
              <a:rPr sz="2800" dirty="0">
                <a:latin typeface="+mn-lt"/>
              </a:rPr>
              <a:t> tire </a:t>
            </a:r>
            <a:r>
              <a:rPr sz="2800" dirty="0" err="1">
                <a:latin typeface="+mn-lt"/>
              </a:rPr>
              <a:t>une</a:t>
            </a:r>
            <a:r>
              <a:rPr sz="2800" dirty="0">
                <a:latin typeface="+mn-lt"/>
              </a:rPr>
              <a:t> carte </a:t>
            </a:r>
            <a:r>
              <a:rPr sz="2800" dirty="0" err="1">
                <a:latin typeface="+mn-lt"/>
              </a:rPr>
              <a:t>défi</a:t>
            </a:r>
            <a:r>
              <a:rPr sz="2800" dirty="0">
                <a:latin typeface="+mn-lt"/>
              </a:rPr>
              <a:t> (ex : 1/2 rouge + 1/4 bleu ; </a:t>
            </a:r>
            <a:r>
              <a:rPr sz="2800" dirty="0" err="1">
                <a:latin typeface="+mn-lt"/>
              </a:rPr>
              <a:t>ou</a:t>
            </a:r>
            <a:r>
              <a:rPr sz="2800" dirty="0">
                <a:latin typeface="+mn-lt"/>
              </a:rPr>
              <a:t> 1/3 </a:t>
            </a:r>
            <a:r>
              <a:rPr sz="2800" dirty="0" err="1">
                <a:latin typeface="+mn-lt"/>
              </a:rPr>
              <a:t>vert</a:t>
            </a:r>
            <a:r>
              <a:rPr sz="2800" dirty="0">
                <a:latin typeface="+mn-lt"/>
              </a:rPr>
              <a:t> + 1/8 </a:t>
            </a:r>
            <a:r>
              <a:rPr sz="2800" dirty="0" err="1">
                <a:latin typeface="+mn-lt"/>
              </a:rPr>
              <a:t>jaune</a:t>
            </a:r>
            <a:r>
              <a:rPr sz="2800" dirty="0" smtClean="0">
                <a:latin typeface="+mn-lt"/>
              </a:rPr>
              <a:t>)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smtClean="0">
                <a:latin typeface="+mn-lt"/>
              </a:rPr>
              <a:t>et doit fabriquer le drapeau.</a:t>
            </a:r>
            <a:endParaRPr sz="2800" dirty="0">
              <a:latin typeface="+mn-lt"/>
            </a:endParaRPr>
          </a:p>
          <a:p>
            <a:endParaRPr sz="2800" dirty="0">
              <a:latin typeface="+mn-lt"/>
            </a:endParaRPr>
          </a:p>
          <a:p>
            <a:r>
              <a:rPr sz="2800" b="1" dirty="0" err="1">
                <a:latin typeface="+mn-lt"/>
              </a:rPr>
              <a:t>Matériel</a:t>
            </a:r>
            <a:r>
              <a:rPr sz="2800" b="1" dirty="0">
                <a:latin typeface="+mn-lt"/>
              </a:rPr>
              <a:t> </a:t>
            </a:r>
            <a:r>
              <a:rPr sz="2800" dirty="0">
                <a:latin typeface="+mn-lt"/>
              </a:rPr>
              <a:t>: </a:t>
            </a:r>
            <a:r>
              <a:rPr sz="2800" dirty="0" err="1">
                <a:latin typeface="+mn-lt"/>
              </a:rPr>
              <a:t>gabarits</a:t>
            </a:r>
            <a:r>
              <a:rPr sz="2800" dirty="0">
                <a:latin typeface="+mn-lt"/>
              </a:rPr>
              <a:t> de </a:t>
            </a:r>
            <a:r>
              <a:rPr sz="2800" dirty="0" err="1">
                <a:latin typeface="+mn-lt"/>
              </a:rPr>
              <a:t>drapeaux</a:t>
            </a:r>
            <a:r>
              <a:rPr sz="2800" dirty="0">
                <a:latin typeface="+mn-lt"/>
              </a:rPr>
              <a:t> (</a:t>
            </a:r>
            <a:r>
              <a:rPr sz="2800" dirty="0" err="1">
                <a:latin typeface="+mn-lt"/>
              </a:rPr>
              <a:t>découpes</a:t>
            </a:r>
            <a:r>
              <a:rPr sz="2800" dirty="0">
                <a:latin typeface="+mn-lt"/>
              </a:rPr>
              <a:t>), </a:t>
            </a:r>
            <a:r>
              <a:rPr sz="2800" dirty="0" err="1">
                <a:latin typeface="+mn-lt"/>
              </a:rPr>
              <a:t>enveloppes</a:t>
            </a:r>
            <a:r>
              <a:rPr sz="2800" dirty="0">
                <a:latin typeface="+mn-lt"/>
              </a:rPr>
              <a:t> ‘parts’, </a:t>
            </a:r>
            <a:r>
              <a:rPr sz="2800" dirty="0" err="1">
                <a:latin typeface="+mn-lt"/>
              </a:rPr>
              <a:t>colle</a:t>
            </a:r>
            <a:r>
              <a:rPr sz="2800" dirty="0">
                <a:latin typeface="+mn-lt"/>
              </a:rPr>
              <a:t> / </a:t>
            </a:r>
            <a:r>
              <a:rPr sz="2800" dirty="0" err="1" smtClean="0">
                <a:latin typeface="+mn-lt"/>
              </a:rPr>
              <a:t>feutres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smtClean="0">
                <a:latin typeface="+mn-lt"/>
              </a:rPr>
              <a:t>/ crayons de couleur</a:t>
            </a:r>
            <a:br>
              <a:rPr lang="fr-FR" sz="2800" dirty="0" smtClean="0">
                <a:latin typeface="+mn-lt"/>
              </a:rPr>
            </a:br>
            <a:endParaRPr sz="2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sz="2800" b="1" dirty="0" err="1">
                <a:solidFill>
                  <a:schemeClr val="accent5"/>
                </a:solidFill>
                <a:latin typeface="+mn-lt"/>
              </a:rPr>
              <a:t>Consigne</a:t>
            </a:r>
            <a:r>
              <a:rPr sz="2800" b="1" dirty="0">
                <a:solidFill>
                  <a:schemeClr val="accent5"/>
                </a:solidFill>
                <a:latin typeface="+mn-lt"/>
              </a:rPr>
              <a:t> :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+mn-lt"/>
              </a:rPr>
              <a:t>1) 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Choisir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 un type de 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découpe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 (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bandes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 / triangles / quarts / 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huitièmes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).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+mn-lt"/>
              </a:rPr>
              <a:t>2) 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Colorier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 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ou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 assembler pour respecter EXACTEMENT les fractions </a:t>
            </a:r>
            <a:r>
              <a:rPr sz="2400" dirty="0" err="1">
                <a:solidFill>
                  <a:schemeClr val="accent5"/>
                </a:solidFill>
                <a:latin typeface="+mn-lt"/>
              </a:rPr>
              <a:t>imposées</a:t>
            </a:r>
            <a:r>
              <a:rPr sz="2400" dirty="0">
                <a:solidFill>
                  <a:schemeClr val="accent5"/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+mn-lt"/>
              </a:rPr>
              <a:t>3) Faire </a:t>
            </a:r>
            <a:r>
              <a:rPr sz="2400" dirty="0" err="1" smtClean="0">
                <a:solidFill>
                  <a:schemeClr val="accent5"/>
                </a:solidFill>
                <a:latin typeface="+mn-lt"/>
              </a:rPr>
              <a:t>valider</a:t>
            </a:r>
            <a:endParaRPr sz="24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7172" y="6035612"/>
            <a:ext cx="6012872" cy="34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34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Groupe référents mathématiques 42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1" descr="gabarits_decoupes_demiquarts_huitiemes.png"/>
          <p:cNvPicPr>
            <a:picLocks noChangeAspect="1"/>
          </p:cNvPicPr>
          <p:nvPr/>
        </p:nvPicPr>
        <p:blipFill rotWithShape="1">
          <a:blip r:embed="rId2"/>
          <a:srcRect l="-158" t="5345" r="158" b="36271"/>
          <a:stretch/>
        </p:blipFill>
        <p:spPr>
          <a:xfrm>
            <a:off x="3151982" y="393918"/>
            <a:ext cx="7668418" cy="6076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070364" y="3290454"/>
                <a:ext cx="147587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64" y="3290454"/>
                <a:ext cx="1475874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05650" y="2453062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Gabarits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6784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abarits_decoupes_tiers.png"/>
          <p:cNvPicPr>
            <a:picLocks noChangeAspect="1"/>
          </p:cNvPicPr>
          <p:nvPr/>
        </p:nvPicPr>
        <p:blipFill rotWithShape="1">
          <a:blip r:embed="rId2"/>
          <a:srcRect t="4903" b="36457"/>
          <a:stretch/>
        </p:blipFill>
        <p:spPr>
          <a:xfrm>
            <a:off x="2493819" y="327962"/>
            <a:ext cx="7703018" cy="613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070364" y="3290454"/>
                <a:ext cx="147587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64" y="3290454"/>
                <a:ext cx="1475874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05650" y="2453062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Gabarits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6190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655" y="365040"/>
            <a:ext cx="11707090" cy="729469"/>
          </a:xfrm>
        </p:spPr>
        <p:txBody>
          <a:bodyPr/>
          <a:lstStyle/>
          <a:p>
            <a:r>
              <a:rPr 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Planche : drapeaux à colorier (grille 12 cases)</a:t>
            </a:r>
            <a:endParaRPr lang="fr-FR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gabarits_grille12.png"/>
          <p:cNvPicPr>
            <a:picLocks noChangeAspect="1"/>
          </p:cNvPicPr>
          <p:nvPr/>
        </p:nvPicPr>
        <p:blipFill rotWithShape="1">
          <a:blip r:embed="rId2"/>
          <a:srcRect t="33636" b="13938"/>
          <a:stretch/>
        </p:blipFill>
        <p:spPr>
          <a:xfrm>
            <a:off x="2819590" y="1245110"/>
            <a:ext cx="7765284" cy="5428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5650" y="2453062"/>
            <a:ext cx="18053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Gabarits</a:t>
            </a:r>
          </a:p>
          <a:p>
            <a:r>
              <a:rPr lang="fr-FR" sz="3600" b="1" dirty="0" smtClean="0"/>
              <a:t>12 cases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6233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5400" spc="-1" dirty="0">
                <a:solidFill>
                  <a:srgbClr val="92D050"/>
                </a:solidFill>
                <a:latin typeface="+mn-lt"/>
              </a:rPr>
              <a:t>JOUR 1</a:t>
            </a:r>
            <a:r>
              <a:rPr sz="4400" dirty="0"/>
              <a:t/>
            </a:r>
            <a:br>
              <a:rPr sz="4400" dirty="0"/>
            </a:br>
            <a:endParaRPr lang="fr-FR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838080" y="1690200"/>
            <a:ext cx="10154880" cy="294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/>
            <a:r>
              <a:rPr sz="2400" dirty="0" err="1"/>
              <a:t>Objectifs</a:t>
            </a:r>
            <a:r>
              <a:rPr sz="2400" dirty="0"/>
              <a:t> :</a:t>
            </a:r>
          </a:p>
          <a:p>
            <a:endParaRPr sz="2400" dirty="0"/>
          </a:p>
          <a:p>
            <a:r>
              <a:rPr sz="2400" dirty="0"/>
              <a:t>Observer et comparer </a:t>
            </a:r>
            <a:r>
              <a:rPr sz="2400" dirty="0" err="1"/>
              <a:t>une</a:t>
            </a:r>
            <a:r>
              <a:rPr sz="2400" dirty="0"/>
              <a:t> </a:t>
            </a:r>
            <a:r>
              <a:rPr sz="2400" dirty="0" err="1"/>
              <a:t>égalité</a:t>
            </a:r>
            <a:r>
              <a:rPr sz="2400" dirty="0"/>
              <a:t> de surface (</a:t>
            </a:r>
            <a:r>
              <a:rPr sz="2400" dirty="0" err="1"/>
              <a:t>autant</a:t>
            </a:r>
            <a:r>
              <a:rPr sz="2400" dirty="0"/>
              <a:t> de rouge)</a:t>
            </a:r>
          </a:p>
          <a:p>
            <a:r>
              <a:rPr sz="2400" dirty="0"/>
              <a:t>Passer de ‘à </a:t>
            </a:r>
            <a:r>
              <a:rPr sz="2400" dirty="0" err="1"/>
              <a:t>l’œil</a:t>
            </a:r>
            <a:r>
              <a:rPr sz="2400" dirty="0"/>
              <a:t>’ à ‘je </a:t>
            </a:r>
            <a:r>
              <a:rPr sz="2400" dirty="0" err="1"/>
              <a:t>prouve</a:t>
            </a:r>
            <a:r>
              <a:rPr sz="2400" dirty="0"/>
              <a:t>’ (</a:t>
            </a:r>
            <a:r>
              <a:rPr sz="2400" dirty="0" err="1"/>
              <a:t>compter</a:t>
            </a:r>
            <a:r>
              <a:rPr sz="2400" dirty="0"/>
              <a:t> / grille)</a:t>
            </a:r>
          </a:p>
          <a:p>
            <a:r>
              <a:rPr sz="2400" dirty="0"/>
              <a:t>Installer le </a:t>
            </a:r>
            <a:r>
              <a:rPr sz="2400" dirty="0" err="1"/>
              <a:t>sens</a:t>
            </a:r>
            <a:r>
              <a:rPr sz="2400" dirty="0"/>
              <a:t> de ‘</a:t>
            </a:r>
            <a:r>
              <a:rPr sz="2400" dirty="0" err="1"/>
              <a:t>autant</a:t>
            </a:r>
            <a:r>
              <a:rPr sz="2400" dirty="0"/>
              <a:t> que’ (=)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1.png"/>
          <p:cNvPicPr>
            <a:picLocks noChangeAspect="1"/>
          </p:cNvPicPr>
          <p:nvPr/>
        </p:nvPicPr>
        <p:blipFill rotWithShape="1">
          <a:blip r:embed="rId2"/>
          <a:srcRect t="11338" b="43056"/>
          <a:stretch/>
        </p:blipFill>
        <p:spPr>
          <a:xfrm>
            <a:off x="2466109" y="246615"/>
            <a:ext cx="9725891" cy="6269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451" y="2965681"/>
            <a:ext cx="2405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Exemples de drapeaux à faire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776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9539" y="2820744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Marianne" panose="02000000000000000000" pitchFamily="2" charset="0"/>
              </a:rPr>
              <a:t>BRAVO !
Ambassadeurs et ambassadrices de l’égalité</a:t>
            </a:r>
            <a:endParaRPr lang="fr-FR" sz="3200" b="1" dirty="0">
              <a:solidFill>
                <a:srgbClr val="00B050"/>
              </a:solidFill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08596" y="2542330"/>
            <a:ext cx="3941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Drapeaux : gabarits (grille 12 cases)</a:t>
            </a:r>
          </a:p>
          <a:p>
            <a:endParaRPr lang="fr-FR" sz="2000" b="1" dirty="0"/>
          </a:p>
          <a:p>
            <a:r>
              <a:rPr lang="fr-FR" sz="2000" b="1" dirty="0" smtClean="0"/>
              <a:t>Construire le jeu de tri / memory </a:t>
            </a:r>
          </a:p>
          <a:p>
            <a:r>
              <a:rPr lang="fr-FR" sz="2000" b="1" dirty="0" smtClean="0"/>
              <a:t>par reproduction de modèles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5" name="Picture 4" descr="gabarits_grille12.png"/>
          <p:cNvPicPr>
            <a:picLocks noChangeAspect="1"/>
          </p:cNvPicPr>
          <p:nvPr/>
        </p:nvPicPr>
        <p:blipFill rotWithShape="1">
          <a:blip r:embed="rId2"/>
          <a:srcRect t="6746" b="12639"/>
          <a:stretch/>
        </p:blipFill>
        <p:spPr>
          <a:xfrm>
            <a:off x="556653" y="346890"/>
            <a:ext cx="5760720" cy="61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/>
          <p:cNvSpPr txBox="1"/>
          <p:nvPr/>
        </p:nvSpPr>
        <p:spPr>
          <a:xfrm>
            <a:off x="9166267" y="2865202"/>
            <a:ext cx="266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l'œil : y a-t-il autant de rouge ?</a:t>
            </a:r>
            <a:endParaRPr lang="fr-FR" dirty="0"/>
          </a:p>
        </p:txBody>
      </p:sp>
      <p:sp>
        <p:nvSpPr>
          <p:cNvPr id="38" name="Espace réservé du pied de page 37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39" name="Picture 38" descr="day1_compare_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2" y="425433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pied de page 36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40" name="Picture 39" descr="day1_compare_re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" y="425433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7" name="Picture 6" descr="gabarits_grille12.png"/>
          <p:cNvPicPr>
            <a:picLocks noChangeAspect="1"/>
          </p:cNvPicPr>
          <p:nvPr/>
        </p:nvPicPr>
        <p:blipFill rotWithShape="1">
          <a:blip r:embed="rId2"/>
          <a:srcRect l="-478" t="7483" r="478" b="40670"/>
          <a:stretch/>
        </p:blipFill>
        <p:spPr>
          <a:xfrm>
            <a:off x="387929" y="351474"/>
            <a:ext cx="8686800" cy="60050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15291" y="3169331"/>
            <a:ext cx="348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prouve : on compte les parts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rPr lang="fr-FR" smtClean="0"/>
              <a:t>Groupe référents mathématiques 42</a:t>
            </a:r>
            <a:endParaRPr lang="fr-FR"/>
          </a:p>
        </p:txBody>
      </p:sp>
      <p:pic>
        <p:nvPicPr>
          <p:cNvPr id="5" name="Picture 4" descr="page1.png"/>
          <p:cNvPicPr>
            <a:picLocks noChangeAspect="1"/>
          </p:cNvPicPr>
          <p:nvPr/>
        </p:nvPicPr>
        <p:blipFill rotWithShape="1">
          <a:blip r:embed="rId2"/>
          <a:srcRect t="5501" b="34989"/>
          <a:stretch/>
        </p:blipFill>
        <p:spPr>
          <a:xfrm>
            <a:off x="159758" y="389673"/>
            <a:ext cx="7527828" cy="6331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7586" y="2734972"/>
            <a:ext cx="425257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Jeu de tri</a:t>
            </a:r>
          </a:p>
          <a:p>
            <a:r>
              <a:rPr lang="fr-FR" sz="2000" b="1" dirty="0" smtClean="0"/>
              <a:t>Jeu de </a:t>
            </a:r>
            <a:r>
              <a:rPr sz="2000" b="1" dirty="0" smtClean="0"/>
              <a:t>Memory</a:t>
            </a:r>
            <a:endParaRPr lang="fr-FR" sz="2000" b="1" dirty="0" smtClean="0"/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 smtClean="0">
                <a:sym typeface="Wingdings" panose="05000000000000000000" pitchFamily="2" charset="2"/>
              </a:rPr>
              <a:t>Associer </a:t>
            </a:r>
            <a:r>
              <a:rPr lang="fr-FR" sz="2000" b="1" dirty="0" smtClean="0">
                <a:sym typeface="Wingdings" panose="05000000000000000000" pitchFamily="2" charset="2"/>
              </a:rPr>
              <a:t>des fractions </a:t>
            </a:r>
            <a:r>
              <a:rPr lang="fr-FR" sz="2000" b="1" dirty="0" smtClean="0">
                <a:sym typeface="Wingdings" panose="05000000000000000000" pitchFamily="2" charset="2"/>
              </a:rPr>
              <a:t>équivalentes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20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 smtClean="0">
                <a:sym typeface="Wingdings" panose="05000000000000000000" pitchFamily="2" charset="2"/>
              </a:rPr>
              <a:t>Idéalement, partir des cartes</a:t>
            </a:r>
          </a:p>
          <a:p>
            <a:r>
              <a:rPr lang="fr-FR" sz="2000" b="1" dirty="0" smtClean="0">
                <a:sym typeface="Wingdings" panose="05000000000000000000" pitchFamily="2" charset="2"/>
              </a:rPr>
              <a:t>construites par les élèves</a:t>
            </a:r>
            <a:endParaRPr sz="20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5692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1092</Words>
  <Application>Microsoft Office PowerPoint</Application>
  <PresentationFormat>Grand écran</PresentationFormat>
  <Paragraphs>180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Marianne</vt:lpstr>
      <vt:lpstr>Symbol</vt:lpstr>
      <vt:lpstr>Wingdings</vt:lpstr>
      <vt:lpstr>Thème Office</vt:lpstr>
      <vt:lpstr>Thème Office</vt:lpstr>
      <vt:lpstr>Thème Office</vt:lpstr>
      <vt:lpstr>Semaine des mathématiques 2026</vt:lpstr>
      <vt:lpstr>Introduction</vt:lpstr>
      <vt:lpstr>Introduction</vt:lpstr>
      <vt:lpstr>JOUR 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Institutionnalisation</vt:lpstr>
      <vt:lpstr> Vocabulaire : part égale, moitié (1/2), tiers (1/3), quart (1/4), huitième (1/8). Gestes de preuve : compter / quadriller / plier / découper et superposer. Ouverture EMC : ‘égalité’ = mêmes droits, mais aussi ‘mêmes quantités’ en maths. Devise républicaine + Symbole (drapeau) Prolongement possible en arts visuels (Paul Klee)</vt:lpstr>
      <vt:lpstr> JOUR 2 </vt:lpstr>
      <vt:lpstr>Exemples de drapeaux : 1/2 de rouge</vt:lpstr>
      <vt:lpstr>Exemples de drapeaux : 1/2 de rouge</vt:lpstr>
      <vt:lpstr>Présentation PowerPoint</vt:lpstr>
      <vt:lpstr>Exemples de drapeaux : 1/4 de rouge</vt:lpstr>
      <vt:lpstr>Exemples de drapeaux : 1/4 de rouge</vt:lpstr>
      <vt:lpstr>Présentation PowerPoint</vt:lpstr>
      <vt:lpstr>Exemples de drapeaux : 1/3 bleu</vt:lpstr>
      <vt:lpstr>Exemples de drapeaux : 1/3 de bleu</vt:lpstr>
      <vt:lpstr>Présentation PowerPoint</vt:lpstr>
      <vt:lpstr>Égalités de fractions (équivalences)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Atelier Créateurs de Drapeaux  Organisation : groupes de 2 élèves. Chaque groupe tire une carte défi (ex : 1/2 rouge + 1/4 bleu ; ou 1/3 vert + 1/8 jaune) et doit fabriquer le drapeau.  Matériel : gabarits de drapeaux (découpes), enveloppes ‘parts’, colle / feutres / crayons de couleur  Consigne : 1) Choisir un type de découpe (bandes / triangles / quarts / huitièmes). 2) Colorier ou assembler pour respecter EXACTEMENT les fractions imposées. 3) Faire valider</vt:lpstr>
      <vt:lpstr>Présentation PowerPoint</vt:lpstr>
      <vt:lpstr>Présentation PowerPoint</vt:lpstr>
      <vt:lpstr>Planche : drapeaux à colorier (grille 12 cases)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des mathématiques Cultivons notre jardin!</dc:title>
  <dc:subject/>
  <dc:creator>circo</dc:creator>
  <dc:description/>
  <cp:lastModifiedBy>ftscherter</cp:lastModifiedBy>
  <cp:revision>138</cp:revision>
  <dcterms:created xsi:type="dcterms:W3CDTF">2025-01-24T08:24:18Z</dcterms:created>
  <dcterms:modified xsi:type="dcterms:W3CDTF">2026-01-27T11:58:57Z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27</vt:i4>
  </property>
</Properties>
</file>